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75" r:id="rId3"/>
    <p:sldId id="284" r:id="rId4"/>
    <p:sldId id="285" r:id="rId5"/>
    <p:sldId id="286" r:id="rId6"/>
    <p:sldId id="287" r:id="rId7"/>
    <p:sldId id="295" r:id="rId8"/>
    <p:sldId id="280" r:id="rId9"/>
    <p:sldId id="296" r:id="rId10"/>
    <p:sldId id="294" r:id="rId11"/>
    <p:sldId id="297" r:id="rId12"/>
    <p:sldId id="298" r:id="rId13"/>
    <p:sldId id="300" r:id="rId14"/>
    <p:sldId id="301" r:id="rId15"/>
    <p:sldId id="302" r:id="rId16"/>
    <p:sldId id="305" r:id="rId17"/>
    <p:sldId id="308" r:id="rId18"/>
    <p:sldId id="307" r:id="rId19"/>
    <p:sldId id="290" r:id="rId20"/>
    <p:sldId id="283" r:id="rId21"/>
    <p:sldId id="293" r:id="rId22"/>
    <p:sldId id="292" r:id="rId23"/>
    <p:sldId id="289" r:id="rId24"/>
  </p:sldIdLst>
  <p:sldSz cx="12192000" cy="6858000"/>
  <p:notesSz cx="9144000" cy="6858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C9DFF7"/>
    <a:srgbClr val="A8B8FE"/>
    <a:srgbClr val="0597B9"/>
    <a:srgbClr val="F6C070"/>
    <a:srgbClr val="441E00"/>
    <a:srgbClr val="1C6FCA"/>
    <a:srgbClr val="00B6F6"/>
    <a:srgbClr val="000000"/>
    <a:srgbClr val="F09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4872" autoAdjust="0"/>
  </p:normalViewPr>
  <p:slideViewPr>
    <p:cSldViewPr>
      <p:cViewPr varScale="1">
        <p:scale>
          <a:sx n="71" d="100"/>
          <a:sy n="71" d="100"/>
        </p:scale>
        <p:origin x="6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459d746fdd1b1a9" providerId="LiveId" clId="{2AB9AF61-A937-4CA8-88DD-45C26C59E304}"/>
    <pc:docChg chg="delSld modSld modMainMaster">
      <pc:chgData name="" userId="2459d746fdd1b1a9" providerId="LiveId" clId="{2AB9AF61-A937-4CA8-88DD-45C26C59E304}" dt="2024-06-11T09:34:12.398" v="14" actId="2696"/>
      <pc:docMkLst>
        <pc:docMk/>
      </pc:docMkLst>
      <pc:sldChg chg="modSp">
        <pc:chgData name="" userId="2459d746fdd1b1a9" providerId="LiveId" clId="{2AB9AF61-A937-4CA8-88DD-45C26C59E304}" dt="2024-06-11T09:33:13.041" v="8" actId="14100"/>
        <pc:sldMkLst>
          <pc:docMk/>
          <pc:sldMk cId="3249901174" sldId="280"/>
        </pc:sldMkLst>
        <pc:spChg chg="mod">
          <ac:chgData name="" userId="2459d746fdd1b1a9" providerId="LiveId" clId="{2AB9AF61-A937-4CA8-88DD-45C26C59E304}" dt="2024-06-11T09:33:13.041" v="8" actId="14100"/>
          <ac:spMkLst>
            <pc:docMk/>
            <pc:sldMk cId="3249901174" sldId="280"/>
            <ac:spMk id="16" creationId="{00000000-0000-0000-0000-000000000000}"/>
          </ac:spMkLst>
        </pc:spChg>
      </pc:sldChg>
      <pc:sldChg chg="modTransition">
        <pc:chgData name="" userId="2459d746fdd1b1a9" providerId="LiveId" clId="{2AB9AF61-A937-4CA8-88DD-45C26C59E304}" dt="2024-06-11T09:34:08.476" v="13"/>
        <pc:sldMkLst>
          <pc:docMk/>
          <pc:sldMk cId="2125001648" sldId="284"/>
        </pc:sldMkLst>
      </pc:sldChg>
      <pc:sldChg chg="del">
        <pc:chgData name="" userId="2459d746fdd1b1a9" providerId="LiveId" clId="{2AB9AF61-A937-4CA8-88DD-45C26C59E304}" dt="2024-06-11T09:34:12.398" v="14" actId="2696"/>
        <pc:sldMkLst>
          <pc:docMk/>
          <pc:sldMk cId="946447987" sldId="291"/>
        </pc:sldMkLst>
      </pc:sldChg>
      <pc:sldChg chg="modSp">
        <pc:chgData name="" userId="2459d746fdd1b1a9" providerId="LiveId" clId="{2AB9AF61-A937-4CA8-88DD-45C26C59E304}" dt="2024-06-11T09:33:05.803" v="7" actId="14100"/>
        <pc:sldMkLst>
          <pc:docMk/>
          <pc:sldMk cId="2024808006" sldId="295"/>
        </pc:sldMkLst>
        <pc:spChg chg="mod">
          <ac:chgData name="" userId="2459d746fdd1b1a9" providerId="LiveId" clId="{2AB9AF61-A937-4CA8-88DD-45C26C59E304}" dt="2024-06-11T09:33:05.803" v="7" actId="14100"/>
          <ac:spMkLst>
            <pc:docMk/>
            <pc:sldMk cId="2024808006" sldId="295"/>
            <ac:spMk id="16" creationId="{00000000-0000-0000-0000-000000000000}"/>
          </ac:spMkLst>
        </pc:spChg>
      </pc:sldChg>
      <pc:sldChg chg="modSp">
        <pc:chgData name="" userId="2459d746fdd1b1a9" providerId="LiveId" clId="{2AB9AF61-A937-4CA8-88DD-45C26C59E304}" dt="2024-06-11T09:33:21.833" v="11" actId="5793"/>
        <pc:sldMkLst>
          <pc:docMk/>
          <pc:sldMk cId="3175826673" sldId="296"/>
        </pc:sldMkLst>
        <pc:spChg chg="mod">
          <ac:chgData name="" userId="2459d746fdd1b1a9" providerId="LiveId" clId="{2AB9AF61-A937-4CA8-88DD-45C26C59E304}" dt="2024-06-11T09:33:21.833" v="11" actId="5793"/>
          <ac:spMkLst>
            <pc:docMk/>
            <pc:sldMk cId="3175826673" sldId="296"/>
            <ac:spMk id="16" creationId="{00000000-0000-0000-0000-000000000000}"/>
          </ac:spMkLst>
        </pc:spChg>
      </pc:sldChg>
      <pc:sldChg chg="modSp">
        <pc:chgData name="" userId="2459d746fdd1b1a9" providerId="LiveId" clId="{2AB9AF61-A937-4CA8-88DD-45C26C59E304}" dt="2024-06-11T09:33:41.307" v="12" actId="1076"/>
        <pc:sldMkLst>
          <pc:docMk/>
          <pc:sldMk cId="1632427764" sldId="301"/>
        </pc:sldMkLst>
        <pc:spChg chg="mod">
          <ac:chgData name="" userId="2459d746fdd1b1a9" providerId="LiveId" clId="{2AB9AF61-A937-4CA8-88DD-45C26C59E304}" dt="2024-06-11T09:33:41.307" v="12" actId="1076"/>
          <ac:spMkLst>
            <pc:docMk/>
            <pc:sldMk cId="1632427764" sldId="301"/>
            <ac:spMk id="7" creationId="{00000000-0000-0000-0000-000000000000}"/>
          </ac:spMkLst>
        </pc:spChg>
      </pc:sldChg>
      <pc:sldMasterChg chg="modSp">
        <pc:chgData name="" userId="2459d746fdd1b1a9" providerId="LiveId" clId="{2AB9AF61-A937-4CA8-88DD-45C26C59E304}" dt="2024-06-11T09:32:40.659" v="5" actId="20577"/>
        <pc:sldMasterMkLst>
          <pc:docMk/>
          <pc:sldMasterMk cId="0" sldId="2147483648"/>
        </pc:sldMasterMkLst>
        <pc:spChg chg="mod">
          <ac:chgData name="" userId="2459d746fdd1b1a9" providerId="LiveId" clId="{2AB9AF61-A937-4CA8-88DD-45C26C59E304}" dt="2024-06-11T09:32:40.659" v="5" actId="20577"/>
          <ac:spMkLst>
            <pc:docMk/>
            <pc:sldMasterMk cId="0" sldId="2147483648"/>
            <ac:spMk id="1030"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179485" y="1"/>
            <a:ext cx="3962400" cy="344091"/>
          </a:xfrm>
          <a:prstGeom prst="rect">
            <a:avLst/>
          </a:prstGeom>
        </p:spPr>
        <p:txBody>
          <a:bodyPr vert="horz" lIns="91440" tIns="45720" rIns="91440" bIns="45720" rtlCol="0"/>
          <a:lstStyle>
            <a:lvl1pPr algn="r">
              <a:defRPr sz="1200"/>
            </a:lvl1pPr>
          </a:lstStyle>
          <a:p>
            <a:fld id="{D8CC050D-073B-4BF2-8E11-B92D7E57115C}" type="datetimeFigureOut">
              <a:rPr lang="de-DE" smtClean="0"/>
              <a:t>06.11.2024</a:t>
            </a:fld>
            <a:endParaRPr lang="de-DE"/>
          </a:p>
        </p:txBody>
      </p:sp>
      <p:sp>
        <p:nvSpPr>
          <p:cNvPr id="4" name="Fußzeilenplatzhalter 3"/>
          <p:cNvSpPr>
            <a:spLocks noGrp="1"/>
          </p:cNvSpPr>
          <p:nvPr>
            <p:ph type="ftr" sz="quarter" idx="2"/>
          </p:nvPr>
        </p:nvSpPr>
        <p:spPr>
          <a:xfrm>
            <a:off x="0" y="6513911"/>
            <a:ext cx="3962400" cy="34409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179485" y="6513911"/>
            <a:ext cx="3962400" cy="344090"/>
          </a:xfrm>
          <a:prstGeom prst="rect">
            <a:avLst/>
          </a:prstGeom>
        </p:spPr>
        <p:txBody>
          <a:bodyPr vert="horz" lIns="91440" tIns="45720" rIns="91440" bIns="45720" rtlCol="0" anchor="b"/>
          <a:lstStyle>
            <a:lvl1pPr algn="r">
              <a:defRPr sz="1200"/>
            </a:lvl1pPr>
          </a:lstStyle>
          <a:p>
            <a:fld id="{85371CFF-1996-4B70-9B7D-F78F829B6080}" type="slidenum">
              <a:rPr lang="de-DE" smtClean="0"/>
              <a:t>‹Nr.›</a:t>
            </a:fld>
            <a:endParaRPr lang="de-DE"/>
          </a:p>
        </p:txBody>
      </p:sp>
    </p:spTree>
    <p:extLst>
      <p:ext uri="{BB962C8B-B14F-4D97-AF65-F5344CB8AC3E}">
        <p14:creationId xmlns:p14="http://schemas.microsoft.com/office/powerpoint/2010/main" val="3839155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ltLang="de-DE"/>
          </a:p>
        </p:txBody>
      </p:sp>
      <p:sp>
        <p:nvSpPr>
          <p:cNvPr id="3075" name="Rectangle 3"/>
          <p:cNvSpPr>
            <a:spLocks noGrp="1" noChangeArrowheads="1"/>
          </p:cNvSpPr>
          <p:nvPr>
            <p:ph type="dt" idx="1"/>
          </p:nvPr>
        </p:nvSpPr>
        <p:spPr bwMode="auto">
          <a:xfrm>
            <a:off x="5181601"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ltLang="de-DE"/>
          </a:p>
        </p:txBody>
      </p:sp>
      <p:sp>
        <p:nvSpPr>
          <p:cNvPr id="6148"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19201" y="3257550"/>
            <a:ext cx="6705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ltLang="de-DE"/>
          </a:p>
        </p:txBody>
      </p:sp>
      <p:sp>
        <p:nvSpPr>
          <p:cNvPr id="3079" name="Rectangle 7"/>
          <p:cNvSpPr>
            <a:spLocks noGrp="1" noChangeArrowheads="1"/>
          </p:cNvSpPr>
          <p:nvPr>
            <p:ph type="sldNum" sz="quarter" idx="5"/>
          </p:nvPr>
        </p:nvSpPr>
        <p:spPr bwMode="auto">
          <a:xfrm>
            <a:off x="5181601"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465AEB04-D3AC-4619-9EE6-CE19ABF274E8}" type="slidenum">
              <a:rPr lang="de-DE" altLang="de-DE"/>
              <a:pPr>
                <a:defRPr/>
              </a:pPr>
              <a:t>‹Nr.›</a:t>
            </a:fld>
            <a:endParaRPr lang="de-DE" altLang="de-DE"/>
          </a:p>
        </p:txBody>
      </p:sp>
    </p:spTree>
    <p:extLst>
      <p:ext uri="{BB962C8B-B14F-4D97-AF65-F5344CB8AC3E}">
        <p14:creationId xmlns:p14="http://schemas.microsoft.com/office/powerpoint/2010/main" val="4191241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fld id="{345A0BBD-4210-4697-BCB4-CF99F9B1B67D}" type="slidenum">
              <a:rPr lang="de-DE" altLang="de-DE" sz="1200" smtClean="0"/>
              <a:pPr/>
              <a:t>1</a:t>
            </a:fld>
            <a:endParaRPr lang="de-DE" altLang="de-DE" sz="1200"/>
          </a:p>
        </p:txBody>
      </p:sp>
      <p:sp>
        <p:nvSpPr>
          <p:cNvPr id="7171" name="Rectangle 2"/>
          <p:cNvSpPr>
            <a:spLocks noGrp="1" noRot="1" noChangeAspect="1" noChangeArrowheads="1" noTextEdit="1"/>
          </p:cNvSpPr>
          <p:nvPr>
            <p:ph type="sldImg"/>
          </p:nvPr>
        </p:nvSpPr>
        <p:spPr>
          <a:xfrm>
            <a:off x="2286000" y="514350"/>
            <a:ext cx="4572000" cy="2571750"/>
          </a:xfrm>
          <a:ln/>
        </p:spPr>
      </p:sp>
      <p:sp>
        <p:nvSpPr>
          <p:cNvPr id="7172"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fld id="{A99EA371-D423-4544-8064-CB6EE7E047A8}" type="slidenum">
              <a:rPr lang="de-DE" altLang="de-DE" sz="1200" smtClean="0"/>
              <a:pPr/>
              <a:t>5</a:t>
            </a:fld>
            <a:endParaRPr lang="de-DE" altLang="de-DE" sz="1200"/>
          </a:p>
        </p:txBody>
      </p:sp>
      <p:sp>
        <p:nvSpPr>
          <p:cNvPr id="9219" name="Rectangle 2"/>
          <p:cNvSpPr>
            <a:spLocks noGrp="1" noRot="1" noChangeAspect="1" noChangeArrowheads="1" noTextEdit="1"/>
          </p:cNvSpPr>
          <p:nvPr>
            <p:ph type="sldImg"/>
          </p:nvPr>
        </p:nvSpPr>
        <p:spPr>
          <a:xfrm>
            <a:off x="2697163" y="509588"/>
            <a:ext cx="4532312" cy="2549525"/>
          </a:xfrm>
          <a:ln/>
        </p:spPr>
      </p:sp>
      <p:sp>
        <p:nvSpPr>
          <p:cNvPr id="9220"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414146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p:spPr>
        <p:txBody>
          <a:bodyPr/>
          <a:lstStyle/>
          <a:p>
            <a:endParaRPr lang="de-DE" altLang="de-DE" dirty="0">
              <a:latin typeface="Arial" panose="020B0604020202020204" pitchFamily="34" charset="0"/>
              <a:ea typeface="ＭＳ Ｐゴシック" panose="020B0600070205080204" pitchFamily="34" charset="-128"/>
            </a:endParaRPr>
          </a:p>
        </p:txBody>
      </p:sp>
      <p:sp>
        <p:nvSpPr>
          <p:cNvPr id="2150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1363" indent="-2841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1413" indent="-2270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98613" indent="-2270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5813" indent="-2270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30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02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74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4613" indent="-2270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8B9082-8905-458C-8873-BB8B4193D63E}" type="slidenum">
              <a:rPr lang="de-DE" altLang="de-DE">
                <a:cs typeface="Arial" panose="020B0604020202020204" pitchFamily="34" charset="0"/>
              </a:rPr>
              <a:pPr>
                <a:spcBef>
                  <a:spcPct val="0"/>
                </a:spcBef>
              </a:pPr>
              <a:t>23</a:t>
            </a:fld>
            <a:endParaRPr lang="de-DE" altLang="de-DE">
              <a:cs typeface="Arial" panose="020B0604020202020204" pitchFamily="34" charset="0"/>
            </a:endParaRPr>
          </a:p>
        </p:txBody>
      </p:sp>
    </p:spTree>
    <p:extLst>
      <p:ext uri="{BB962C8B-B14F-4D97-AF65-F5344CB8AC3E}">
        <p14:creationId xmlns:p14="http://schemas.microsoft.com/office/powerpoint/2010/main" val="2217686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58851" y="1438276"/>
            <a:ext cx="10261600" cy="40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nSpc>
                <a:spcPct val="110000"/>
              </a:lnSpc>
              <a:defRPr/>
            </a:pPr>
            <a:endParaRPr lang="de-DE" altLang="de-DE" sz="1800" baseline="30000">
              <a:solidFill>
                <a:srgbClr val="572600"/>
              </a:solidFill>
            </a:endParaRPr>
          </a:p>
          <a:p>
            <a:pPr>
              <a:lnSpc>
                <a:spcPct val="110000"/>
              </a:lnSpc>
              <a:defRPr/>
            </a:pPr>
            <a:endParaRPr lang="de-DE" altLang="de-DE" sz="1800" baseline="30000">
              <a:solidFill>
                <a:srgbClr val="572600"/>
              </a:solidFill>
            </a:endParaRPr>
          </a:p>
        </p:txBody>
      </p:sp>
      <p:sp>
        <p:nvSpPr>
          <p:cNvPr id="4" name="Text Box 11"/>
          <p:cNvSpPr txBox="1">
            <a:spLocks noChangeArrowheads="1"/>
          </p:cNvSpPr>
          <p:nvPr/>
        </p:nvSpPr>
        <p:spPr bwMode="auto">
          <a:xfrm>
            <a:off x="3939804" y="3325814"/>
            <a:ext cx="42594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ctr" eaLnBrk="1" hangingPunct="1">
              <a:defRPr/>
            </a:pPr>
            <a:r>
              <a:rPr lang="de-DE" altLang="de-DE" sz="3200" b="1" dirty="0">
                <a:solidFill>
                  <a:srgbClr val="0065BD"/>
                </a:solidFill>
              </a:rPr>
              <a:t>Stadtjubiläum</a:t>
            </a:r>
            <a:r>
              <a:rPr lang="de-DE" altLang="de-DE" sz="3200" b="1" baseline="0" dirty="0">
                <a:solidFill>
                  <a:srgbClr val="0065BD"/>
                </a:solidFill>
              </a:rPr>
              <a:t> 2026 –</a:t>
            </a:r>
          </a:p>
          <a:p>
            <a:pPr algn="ctr" eaLnBrk="1" hangingPunct="1">
              <a:defRPr/>
            </a:pPr>
            <a:r>
              <a:rPr lang="de-DE" altLang="de-DE" sz="3200" b="1" dirty="0">
                <a:solidFill>
                  <a:srgbClr val="0065BD"/>
                </a:solidFill>
              </a:rPr>
              <a:t>Bürgerprojekte</a:t>
            </a:r>
          </a:p>
        </p:txBody>
      </p:sp>
      <p:pic>
        <p:nvPicPr>
          <p:cNvPr id="5" name="Grafik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5398" y="565151"/>
            <a:ext cx="5284269"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375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8491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0071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33638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3464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2896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1201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24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82398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19209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p:nvSpPr>
        <p:spPr bwMode="auto">
          <a:xfrm>
            <a:off x="10896600" y="6443664"/>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r" eaLnBrk="1" hangingPunct="1">
              <a:spcBef>
                <a:spcPct val="50000"/>
              </a:spcBef>
              <a:defRPr/>
            </a:pPr>
            <a:r>
              <a:rPr lang="de-DE" altLang="de-DE" sz="1000">
                <a:solidFill>
                  <a:srgbClr val="441E00"/>
                </a:solidFill>
              </a:rPr>
              <a:t> </a:t>
            </a:r>
            <a:r>
              <a:rPr lang="de-DE" altLang="de-DE" sz="1000"/>
              <a:t>Seite </a:t>
            </a:r>
            <a:fld id="{2ED77798-40CD-4A56-A307-FB3EEB268CB7}" type="slidenum">
              <a:rPr lang="de-DE" altLang="de-DE" sz="1000" smtClean="0"/>
              <a:pPr algn="r" eaLnBrk="1" hangingPunct="1">
                <a:spcBef>
                  <a:spcPct val="50000"/>
                </a:spcBef>
                <a:defRPr/>
              </a:pPr>
              <a:t>‹Nr.›</a:t>
            </a:fld>
            <a:r>
              <a:rPr lang="de-DE" altLang="de-DE" sz="1800">
                <a:solidFill>
                  <a:srgbClr val="441E00"/>
                </a:solidFill>
                <a:latin typeface="Verdana" pitchFamily="34" charset="0"/>
              </a:rPr>
              <a:t> </a:t>
            </a:r>
          </a:p>
        </p:txBody>
      </p:sp>
      <p:sp>
        <p:nvSpPr>
          <p:cNvPr id="1027" name="Text Box 11"/>
          <p:cNvSpPr txBox="1">
            <a:spLocks noChangeArrowheads="1"/>
          </p:cNvSpPr>
          <p:nvPr/>
        </p:nvSpPr>
        <p:spPr bwMode="auto">
          <a:xfrm>
            <a:off x="958851" y="1438276"/>
            <a:ext cx="10261600" cy="40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nSpc>
                <a:spcPct val="110000"/>
              </a:lnSpc>
              <a:defRPr/>
            </a:pPr>
            <a:endParaRPr lang="de-DE" altLang="de-DE" sz="1800" baseline="30000">
              <a:solidFill>
                <a:srgbClr val="572600"/>
              </a:solidFill>
            </a:endParaRPr>
          </a:p>
          <a:p>
            <a:pPr>
              <a:lnSpc>
                <a:spcPct val="110000"/>
              </a:lnSpc>
              <a:defRPr/>
            </a:pPr>
            <a:endParaRPr lang="de-DE" altLang="de-DE" sz="1800" baseline="30000">
              <a:solidFill>
                <a:srgbClr val="572600"/>
              </a:solidFill>
            </a:endParaRPr>
          </a:p>
        </p:txBody>
      </p:sp>
      <p:sp>
        <p:nvSpPr>
          <p:cNvPr id="1028" name="Text Box 15"/>
          <p:cNvSpPr txBox="1">
            <a:spLocks noChangeArrowheads="1"/>
          </p:cNvSpPr>
          <p:nvPr/>
        </p:nvSpPr>
        <p:spPr bwMode="auto">
          <a:xfrm>
            <a:off x="196851" y="246064"/>
            <a:ext cx="25202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eaLnBrk="1" hangingPunct="1">
              <a:defRPr/>
            </a:pPr>
            <a:r>
              <a:rPr lang="de-DE" altLang="de-DE" sz="2000" b="1" dirty="0"/>
              <a:t>Stadtjubiläum 2026</a:t>
            </a:r>
          </a:p>
        </p:txBody>
      </p:sp>
      <p:sp>
        <p:nvSpPr>
          <p:cNvPr id="1030" name="Text Box 17"/>
          <p:cNvSpPr txBox="1">
            <a:spLocks noChangeArrowheads="1"/>
          </p:cNvSpPr>
          <p:nvPr/>
        </p:nvSpPr>
        <p:spPr bwMode="auto">
          <a:xfrm>
            <a:off x="334434" y="6532563"/>
            <a:ext cx="124883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eaLnBrk="1" hangingPunct="1">
              <a:spcBef>
                <a:spcPct val="50000"/>
              </a:spcBef>
              <a:defRPr/>
            </a:pPr>
            <a:r>
              <a:rPr lang="de-DE" altLang="de-DE" sz="1000" dirty="0"/>
              <a:t>Stand Juni 2024</a:t>
            </a:r>
            <a:endParaRPr lang="de-DE" altLang="de-DE" sz="1800" dirty="0">
              <a:latin typeface="Verdana" pitchFamily="34" charset="0"/>
            </a:endParaRPr>
          </a:p>
        </p:txBody>
      </p:sp>
      <p:sp>
        <p:nvSpPr>
          <p:cNvPr id="1031" name="Text Box 18"/>
          <p:cNvSpPr txBox="1">
            <a:spLocks noChangeArrowheads="1"/>
          </p:cNvSpPr>
          <p:nvPr/>
        </p:nvSpPr>
        <p:spPr bwMode="auto">
          <a:xfrm>
            <a:off x="3397251" y="6532563"/>
            <a:ext cx="537633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ctr" eaLnBrk="1" hangingPunct="1">
              <a:spcBef>
                <a:spcPct val="50000"/>
              </a:spcBef>
              <a:defRPr/>
            </a:pPr>
            <a:r>
              <a:rPr lang="de-DE" altLang="de-DE" sz="1000" dirty="0"/>
              <a:t>Fachbereich Kultur</a:t>
            </a:r>
            <a:endParaRPr lang="de-DE" altLang="de-DE" sz="1800" dirty="0">
              <a:latin typeface="Verdana" pitchFamily="34" charset="0"/>
            </a:endParaRPr>
          </a:p>
        </p:txBody>
      </p:sp>
      <p:pic>
        <p:nvPicPr>
          <p:cNvPr id="2" name="Grafik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344472" y="106363"/>
            <a:ext cx="172899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adolfzell.de/Stadtjubilaeu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Beispiel Bürgerprojekte Antrag </a:t>
            </a:r>
            <a:endParaRPr lang="de-DE" altLang="de-DE" sz="2200" b="1" kern="1200" dirty="0">
              <a:solidFill>
                <a:srgbClr val="0065BD"/>
              </a:solidFill>
              <a:latin typeface="Arial" charset="0"/>
              <a:ea typeface="ＭＳ Ｐゴシック" pitchFamily="-128" charset="-128"/>
              <a:cs typeface="+mn-cs"/>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1577531"/>
            <a:ext cx="7791450" cy="3686175"/>
          </a:xfrm>
          <a:prstGeom prst="rect">
            <a:avLst/>
          </a:prstGeom>
        </p:spPr>
      </p:pic>
    </p:spTree>
    <p:extLst>
      <p:ext uri="{BB962C8B-B14F-4D97-AF65-F5344CB8AC3E}">
        <p14:creationId xmlns:p14="http://schemas.microsoft.com/office/powerpoint/2010/main" val="414212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Beispiel Bürgerprojekte Antrag </a:t>
            </a:r>
            <a:endParaRPr lang="de-DE" altLang="de-DE" sz="2200" b="1" kern="1200" dirty="0">
              <a:solidFill>
                <a:srgbClr val="0065BD"/>
              </a:solidFill>
              <a:latin typeface="Arial" charset="0"/>
              <a:ea typeface="ＭＳ Ｐゴシック" pitchFamily="-128" charset="-128"/>
              <a:cs typeface="+mn-cs"/>
            </a:endParaRPr>
          </a:p>
        </p:txBody>
      </p:sp>
      <p:sp>
        <p:nvSpPr>
          <p:cNvPr id="7" name="Textfeld 6"/>
          <p:cNvSpPr txBox="1"/>
          <p:nvPr/>
        </p:nvSpPr>
        <p:spPr>
          <a:xfrm>
            <a:off x="479376" y="1340768"/>
            <a:ext cx="10585176" cy="4893647"/>
          </a:xfrm>
          <a:prstGeom prst="rect">
            <a:avLst/>
          </a:prstGeom>
          <a:noFill/>
        </p:spPr>
        <p:txBody>
          <a:bodyPr wrap="square" rtlCol="0">
            <a:spAutoFit/>
          </a:bodyPr>
          <a:lstStyle/>
          <a:p>
            <a:r>
              <a:rPr lang="de-DE" b="1" dirty="0"/>
              <a:t>Beschreibung des Projekts:</a:t>
            </a:r>
          </a:p>
          <a:p>
            <a:endParaRPr lang="de-DE" dirty="0"/>
          </a:p>
          <a:p>
            <a:r>
              <a:rPr lang="de-DE" dirty="0"/>
              <a:t>Wir wollen auf dem Marktplatz ein Theaterstück über die Gründung und Geschichte Radolfzells aufführen. In dem Theaterstück sollen Schüler, Senioren und Menschen mit Beeinträchtigungen zusammenarbeiten. </a:t>
            </a:r>
          </a:p>
          <a:p>
            <a:r>
              <a:rPr lang="de-DE" dirty="0"/>
              <a:t>Das Theaterstück soll die Geschichte Radolfzells von der Gründung bis zur Gegenwart in Szenen, die stellvertreten für die bedeutenden Zeitschritte der Stadtgeschichte stehen, abbilden. Dazu gehört die Gründung Radolfzells durch Bischof </a:t>
            </a:r>
            <a:r>
              <a:rPr lang="de-DE" dirty="0" err="1"/>
              <a:t>Radolf</a:t>
            </a:r>
            <a:r>
              <a:rPr lang="de-DE" dirty="0"/>
              <a:t>, die Blütezeit der Stadt im Mittelalter als Sitz der </a:t>
            </a:r>
            <a:r>
              <a:rPr lang="de-DE" dirty="0" err="1"/>
              <a:t>Hegauritterschaft</a:t>
            </a:r>
            <a:r>
              <a:rPr lang="de-DE" dirty="0"/>
              <a:t>, der Bauernkrieg, die Industrialisierung mit dem Anschluss an die Eisenbahn und die Entstehung des naturnahmen Tourismus. Abschließend wird in einer Szene gemeinsam mit dem Publikum eine Zukunftsvision für Radolfzell entworfen. </a:t>
            </a:r>
          </a:p>
        </p:txBody>
      </p:sp>
    </p:spTree>
    <p:extLst>
      <p:ext uri="{BB962C8B-B14F-4D97-AF65-F5344CB8AC3E}">
        <p14:creationId xmlns:p14="http://schemas.microsoft.com/office/powerpoint/2010/main" val="393172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Beispiel Bürgerprojekte Antrag </a:t>
            </a:r>
            <a:endParaRPr lang="de-DE" altLang="de-DE" sz="2200" b="1" kern="1200" dirty="0">
              <a:solidFill>
                <a:srgbClr val="0065BD"/>
              </a:solidFill>
              <a:latin typeface="Arial" charset="0"/>
              <a:ea typeface="ＭＳ Ｐゴシック" pitchFamily="-128" charset="-128"/>
              <a:cs typeface="+mn-cs"/>
            </a:endParaRPr>
          </a:p>
        </p:txBody>
      </p:sp>
      <p:sp>
        <p:nvSpPr>
          <p:cNvPr id="7" name="Textfeld 6"/>
          <p:cNvSpPr txBox="1"/>
          <p:nvPr/>
        </p:nvSpPr>
        <p:spPr>
          <a:xfrm>
            <a:off x="479376" y="1340768"/>
            <a:ext cx="10585176" cy="4154984"/>
          </a:xfrm>
          <a:prstGeom prst="rect">
            <a:avLst/>
          </a:prstGeom>
          <a:noFill/>
        </p:spPr>
        <p:txBody>
          <a:bodyPr wrap="square" rtlCol="0">
            <a:spAutoFit/>
          </a:bodyPr>
          <a:lstStyle/>
          <a:p>
            <a:r>
              <a:rPr lang="de-DE" b="1" dirty="0"/>
              <a:t>Bezug zu den Themenschwerpunkten </a:t>
            </a:r>
          </a:p>
          <a:p>
            <a:r>
              <a:rPr lang="de-DE" b="1" dirty="0"/>
              <a:t>„Geschichte</a:t>
            </a:r>
            <a:r>
              <a:rPr lang="de-DE" b="1" dirty="0" smtClean="0"/>
              <a:t>“ &amp; „</a:t>
            </a:r>
            <a:r>
              <a:rPr lang="de-DE" b="1" dirty="0" smtClean="0"/>
              <a:t>Kultur</a:t>
            </a:r>
            <a:r>
              <a:rPr lang="de-DE" b="1" dirty="0" smtClean="0"/>
              <a:t>“:</a:t>
            </a:r>
            <a:endParaRPr lang="de-DE" b="1" dirty="0"/>
          </a:p>
          <a:p>
            <a:endParaRPr lang="de-DE" dirty="0"/>
          </a:p>
          <a:p>
            <a:r>
              <a:rPr lang="de-DE" dirty="0"/>
              <a:t>In dem Theaterstück wird die </a:t>
            </a:r>
            <a:r>
              <a:rPr lang="de-DE" b="1" dirty="0"/>
              <a:t>Geschichte</a:t>
            </a:r>
            <a:r>
              <a:rPr lang="de-DE" dirty="0"/>
              <a:t> Radolfzells auf lustige und spannende Art und Weise vermittelt. </a:t>
            </a:r>
          </a:p>
          <a:p>
            <a:endParaRPr lang="de-DE" dirty="0"/>
          </a:p>
          <a:p>
            <a:r>
              <a:rPr lang="de-DE" dirty="0"/>
              <a:t>In dem Projekt sollen Schüler, Senioren und Menschen mit Beeinträchtigungen zusammenarbeiten, wodurch </a:t>
            </a:r>
            <a:r>
              <a:rPr lang="de-DE" dirty="0" smtClean="0"/>
              <a:t>ein neues </a:t>
            </a:r>
            <a:r>
              <a:rPr lang="de-DE" b="1" dirty="0" smtClean="0"/>
              <a:t>Kultur</a:t>
            </a:r>
            <a:r>
              <a:rPr lang="de-DE" dirty="0" smtClean="0"/>
              <a:t>-Projekt entsteht</a:t>
            </a:r>
            <a:r>
              <a:rPr lang="de-DE" dirty="0"/>
              <a:t>. Verschiedene Personengruppen sollen für das Theaterstück zusammenkommen und voneinander lernen. </a:t>
            </a:r>
          </a:p>
          <a:p>
            <a:endParaRPr lang="de-DE" dirty="0"/>
          </a:p>
        </p:txBody>
      </p:sp>
    </p:spTree>
    <p:extLst>
      <p:ext uri="{BB962C8B-B14F-4D97-AF65-F5344CB8AC3E}">
        <p14:creationId xmlns:p14="http://schemas.microsoft.com/office/powerpoint/2010/main" val="195065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Beispiel Bürgerprojekte Antrag </a:t>
            </a:r>
            <a:endParaRPr lang="de-DE" altLang="de-DE" sz="2200" b="1" kern="1200" dirty="0">
              <a:solidFill>
                <a:srgbClr val="0065BD"/>
              </a:solidFill>
              <a:latin typeface="Arial" charset="0"/>
              <a:ea typeface="ＭＳ Ｐゴシック" pitchFamily="-128" charset="-128"/>
              <a:cs typeface="+mn-cs"/>
            </a:endParaRPr>
          </a:p>
        </p:txBody>
      </p:sp>
      <p:sp>
        <p:nvSpPr>
          <p:cNvPr id="7" name="Textfeld 6"/>
          <p:cNvSpPr txBox="1"/>
          <p:nvPr/>
        </p:nvSpPr>
        <p:spPr>
          <a:xfrm>
            <a:off x="623392" y="1581417"/>
            <a:ext cx="10585176" cy="1938992"/>
          </a:xfrm>
          <a:prstGeom prst="rect">
            <a:avLst/>
          </a:prstGeom>
          <a:noFill/>
        </p:spPr>
        <p:txBody>
          <a:bodyPr wrap="square" rtlCol="0">
            <a:spAutoFit/>
          </a:bodyPr>
          <a:lstStyle/>
          <a:p>
            <a:r>
              <a:rPr lang="de-DE" b="1" dirty="0"/>
              <a:t>Zielgruppe: 	</a:t>
            </a:r>
            <a:r>
              <a:rPr lang="de-DE" dirty="0"/>
              <a:t>		Familien, Senioren</a:t>
            </a:r>
          </a:p>
          <a:p>
            <a:r>
              <a:rPr lang="de-DE" b="1" dirty="0"/>
              <a:t>Termin:      </a:t>
            </a:r>
            <a:r>
              <a:rPr lang="de-DE" dirty="0"/>
              <a:t>			Aufführungen am 06.06.2026, 07.06.2026, 					08.06.2026, 09.06.2026, 10.06.2026</a:t>
            </a:r>
          </a:p>
          <a:p>
            <a:r>
              <a:rPr lang="de-DE" dirty="0"/>
              <a:t>	       			Uhrzeit: jeweils von 18.00 – 19.30 Uhr </a:t>
            </a:r>
          </a:p>
          <a:p>
            <a:r>
              <a:rPr lang="de-DE" b="1" dirty="0"/>
              <a:t>Veranstaltungsort: </a:t>
            </a:r>
            <a:r>
              <a:rPr lang="de-DE" dirty="0"/>
              <a:t>	Bühne auf dem Marktplatz </a:t>
            </a:r>
          </a:p>
        </p:txBody>
      </p:sp>
    </p:spTree>
    <p:extLst>
      <p:ext uri="{BB962C8B-B14F-4D97-AF65-F5344CB8AC3E}">
        <p14:creationId xmlns:p14="http://schemas.microsoft.com/office/powerpoint/2010/main" val="110305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806489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Beispiel Bürgerprojekte Antrag - Kostenaufstellung</a:t>
            </a:r>
            <a:endParaRPr lang="de-DE" altLang="de-DE" sz="2200" b="1" kern="1200" dirty="0">
              <a:solidFill>
                <a:srgbClr val="0065BD"/>
              </a:solidFill>
              <a:latin typeface="Arial" charset="0"/>
              <a:ea typeface="ＭＳ Ｐゴシック" pitchFamily="-128" charset="-128"/>
              <a:cs typeface="+mn-cs"/>
            </a:endParaRPr>
          </a:p>
        </p:txBody>
      </p:sp>
      <p:sp>
        <p:nvSpPr>
          <p:cNvPr id="7" name="Textfeld 6"/>
          <p:cNvSpPr txBox="1"/>
          <p:nvPr/>
        </p:nvSpPr>
        <p:spPr>
          <a:xfrm>
            <a:off x="302546" y="2198586"/>
            <a:ext cx="10585176" cy="1200329"/>
          </a:xfrm>
          <a:prstGeom prst="rect">
            <a:avLst/>
          </a:prstGeom>
          <a:noFill/>
        </p:spPr>
        <p:txBody>
          <a:bodyPr wrap="square" rtlCol="0">
            <a:spAutoFit/>
          </a:bodyPr>
          <a:lstStyle/>
          <a:p>
            <a:r>
              <a:rPr lang="de-DE" dirty="0"/>
              <a:t>Kostenaufstellung bitte gesondert in Einnahmen und Ausgaben unterteilt aufführen. Der Finanzierungsplan, der sich in Einnahmen und Ausgaben gliedert, kalkuliert die negative Summe, die als Förderung beantragt wird.</a:t>
            </a:r>
          </a:p>
        </p:txBody>
      </p:sp>
    </p:spTree>
    <p:extLst>
      <p:ext uri="{BB962C8B-B14F-4D97-AF65-F5344CB8AC3E}">
        <p14:creationId xmlns:p14="http://schemas.microsoft.com/office/powerpoint/2010/main" val="163242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885698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Beispiel Bürgerprojekte Antrag – Kostenaufstellung Ausgaben</a:t>
            </a:r>
            <a:endParaRPr lang="de-DE" altLang="de-DE" sz="2200" b="1" kern="1200" dirty="0">
              <a:solidFill>
                <a:srgbClr val="0065BD"/>
              </a:solidFill>
              <a:latin typeface="Arial" charset="0"/>
              <a:ea typeface="ＭＳ Ｐゴシック" pitchFamily="-128" charset="-128"/>
              <a:cs typeface="+mn-cs"/>
            </a:endParaRP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691" y="1387443"/>
            <a:ext cx="5188285" cy="4329453"/>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75" y="1484784"/>
            <a:ext cx="4973849" cy="5304858"/>
          </a:xfrm>
          <a:prstGeom prst="rect">
            <a:avLst/>
          </a:prstGeom>
        </p:spPr>
      </p:pic>
    </p:spTree>
    <p:extLst>
      <p:ext uri="{BB962C8B-B14F-4D97-AF65-F5344CB8AC3E}">
        <p14:creationId xmlns:p14="http://schemas.microsoft.com/office/powerpoint/2010/main" val="337797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885698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Beispiel Bürgerprojekte Antrag – Kostenaufstellung Einnahmen</a:t>
            </a:r>
            <a:endParaRPr lang="de-DE" altLang="de-DE" sz="2200" b="1" kern="1200" dirty="0">
              <a:solidFill>
                <a:srgbClr val="0065BD"/>
              </a:solidFill>
              <a:latin typeface="Arial" charset="0"/>
              <a:ea typeface="ＭＳ Ｐゴシック" pitchFamily="-128" charset="-128"/>
              <a:cs typeface="+mn-cs"/>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46" y="1698793"/>
            <a:ext cx="8203432" cy="1799799"/>
          </a:xfrm>
          <a:prstGeom prst="rect">
            <a:avLst/>
          </a:prstGeom>
        </p:spPr>
      </p:pic>
      <p:sp>
        <p:nvSpPr>
          <p:cNvPr id="5" name="Textfeld 4"/>
          <p:cNvSpPr txBox="1"/>
          <p:nvPr/>
        </p:nvSpPr>
        <p:spPr>
          <a:xfrm>
            <a:off x="263802" y="3858263"/>
            <a:ext cx="8280920" cy="1200329"/>
          </a:xfrm>
          <a:prstGeom prst="rect">
            <a:avLst/>
          </a:prstGeom>
          <a:noFill/>
        </p:spPr>
        <p:txBody>
          <a:bodyPr wrap="square" rtlCol="0">
            <a:spAutoFit/>
          </a:bodyPr>
          <a:lstStyle/>
          <a:p>
            <a:r>
              <a:rPr lang="de-DE" dirty="0"/>
              <a:t>Die Förderung durch die Stadt erfolgt nachrangig gegenüber anderen Einnahmequellen wie Eintritte und Verkaufserlöse. </a:t>
            </a:r>
          </a:p>
        </p:txBody>
      </p:sp>
    </p:spTree>
    <p:extLst>
      <p:ext uri="{BB962C8B-B14F-4D97-AF65-F5344CB8AC3E}">
        <p14:creationId xmlns:p14="http://schemas.microsoft.com/office/powerpoint/2010/main" val="47633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smtClean="0">
                <a:solidFill>
                  <a:schemeClr val="bg1"/>
                </a:solidFill>
              </a:rPr>
              <a:t>Gemeinschaft</a:t>
            </a:r>
            <a:endParaRPr lang="de-DE" altLang="de-DE" sz="3200" dirty="0">
              <a:solidFill>
                <a:schemeClr val="bg1"/>
              </a:solidFill>
            </a:endParaRP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smtClean="0">
                <a:solidFill>
                  <a:schemeClr val="bg1"/>
                </a:solidFill>
                <a:latin typeface="Arial" panose="020B0604020202020204" pitchFamily="34" charset="0"/>
                <a:ea typeface="ＭＳ Ｐゴシック" panose="020B0600070205080204" pitchFamily="34" charset="-128"/>
              </a:rPr>
              <a:t>Genuss</a:t>
            </a:r>
            <a:endParaRPr lang="de-DE" sz="2800" dirty="0">
              <a:solidFill>
                <a:schemeClr val="bg1"/>
              </a:solidFill>
              <a:latin typeface="Arial" panose="020B0604020202020204" pitchFamily="34" charset="0"/>
              <a:ea typeface="ＭＳ Ｐゴシック" panose="020B0600070205080204" pitchFamily="34" charset="-128"/>
            </a:endParaRP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smtClean="0">
                <a:solidFill>
                  <a:schemeClr val="bg1"/>
                </a:solidFill>
                <a:latin typeface="Arial" panose="020B0604020202020204" pitchFamily="34" charset="0"/>
                <a:ea typeface="ＭＳ Ｐゴシック" panose="020B0600070205080204" pitchFamily="34" charset="-128"/>
              </a:rPr>
              <a:t>Etwas über das Jubiläumsjahr hinaus schaffen </a:t>
            </a:r>
            <a:endParaRPr lang="de-DE" sz="1600" dirty="0">
              <a:solidFill>
                <a:schemeClr val="bg1"/>
              </a:solidFill>
              <a:latin typeface="Arial" panose="020B0604020202020204" pitchFamily="34" charset="0"/>
              <a:ea typeface="ＭＳ Ｐゴシック" panose="020B0600070205080204" pitchFamily="34" charset="-128"/>
            </a:endParaRP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smtClean="0">
                <a:solidFill>
                  <a:schemeClr val="bg1"/>
                </a:solidFill>
                <a:latin typeface="Arial" panose="020B0604020202020204" pitchFamily="34" charset="0"/>
                <a:ea typeface="ＭＳ Ｐゴシック" panose="020B0600070205080204" pitchFamily="34" charset="-128"/>
              </a:rPr>
              <a:t>Abwechslungs-</a:t>
            </a:r>
            <a:br>
              <a:rPr lang="de-DE" sz="1600" dirty="0" smtClean="0">
                <a:solidFill>
                  <a:schemeClr val="bg1"/>
                </a:solidFill>
                <a:latin typeface="Arial" panose="020B0604020202020204" pitchFamily="34" charset="0"/>
                <a:ea typeface="ＭＳ Ｐゴシック" panose="020B0600070205080204" pitchFamily="34" charset="-128"/>
              </a:rPr>
            </a:br>
            <a:r>
              <a:rPr lang="de-DE" sz="1600" dirty="0" smtClean="0">
                <a:solidFill>
                  <a:schemeClr val="bg1"/>
                </a:solidFill>
                <a:latin typeface="Arial" panose="020B0604020202020204" pitchFamily="34" charset="0"/>
                <a:ea typeface="ＭＳ Ｐゴシック" panose="020B0600070205080204" pitchFamily="34" charset="-128"/>
              </a:rPr>
              <a:t>reiches </a:t>
            </a:r>
            <a:r>
              <a:rPr lang="de-DE" sz="1600" dirty="0">
                <a:solidFill>
                  <a:schemeClr val="bg1"/>
                </a:solidFill>
                <a:latin typeface="Arial" panose="020B0604020202020204" pitchFamily="34" charset="0"/>
                <a:ea typeface="ＭＳ Ｐゴシック" panose="020B0600070205080204" pitchFamily="34" charset="-128"/>
              </a:rPr>
              <a:t>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smtClean="0">
                <a:solidFill>
                  <a:schemeClr val="bg1"/>
                </a:solidFill>
              </a:rPr>
              <a:t>Bürgerprojekte</a:t>
            </a:r>
            <a:endParaRPr lang="de-DE" altLang="de-DE" sz="3200" dirty="0">
              <a:solidFill>
                <a:schemeClr val="bg1"/>
              </a:solidFill>
            </a:endParaRP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smtClean="0">
                <a:solidFill>
                  <a:schemeClr val="bg1"/>
                </a:solidFill>
              </a:rPr>
              <a:t>Offener Tisch</a:t>
            </a:r>
            <a:endParaRPr lang="de-DE" altLang="de-DE" sz="3200" dirty="0">
              <a:solidFill>
                <a:schemeClr val="bg1"/>
              </a:solidFill>
            </a:endParaRP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smtClean="0">
                <a:solidFill>
                  <a:schemeClr val="bg1"/>
                </a:solidFill>
              </a:rPr>
              <a:t>Genuss</a:t>
            </a:r>
            <a:endParaRPr lang="de-DE" altLang="de-DE" sz="3200" dirty="0">
              <a:solidFill>
                <a:schemeClr val="bg1"/>
              </a:solidFill>
            </a:endParaRP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smtClean="0">
                <a:solidFill>
                  <a:schemeClr val="bg1"/>
                </a:solidFill>
              </a:rPr>
              <a:t>Geschichte</a:t>
            </a:r>
            <a:endParaRPr lang="de-DE" altLang="de-DE" sz="3200" dirty="0">
              <a:solidFill>
                <a:schemeClr val="bg1"/>
              </a:solidFill>
            </a:endParaRP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885698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smtClean="0">
                <a:solidFill>
                  <a:srgbClr val="0065BD"/>
                </a:solidFill>
                <a:latin typeface="Arial" charset="0"/>
                <a:ea typeface="ＭＳ Ｐゴシック" pitchFamily="-128" charset="-128"/>
                <a:cs typeface="+mn-cs"/>
              </a:rPr>
              <a:t>Beispiel Bürgerprojekte Antrag – Kostenaufstellung Übersicht</a:t>
            </a:r>
            <a:endParaRPr lang="de-DE" altLang="de-DE" sz="2200" b="1" kern="1200" dirty="0">
              <a:solidFill>
                <a:srgbClr val="0065BD"/>
              </a:solidFill>
              <a:latin typeface="Arial" charset="0"/>
              <a:ea typeface="ＭＳ Ｐゴシック" pitchFamily="-128" charset="-128"/>
              <a:cs typeface="+mn-cs"/>
            </a:endParaRPr>
          </a:p>
        </p:txBody>
      </p:sp>
      <p:sp>
        <p:nvSpPr>
          <p:cNvPr id="5" name="Textfeld 4"/>
          <p:cNvSpPr txBox="1"/>
          <p:nvPr/>
        </p:nvSpPr>
        <p:spPr>
          <a:xfrm>
            <a:off x="6835129" y="1372526"/>
            <a:ext cx="4689413" cy="3046988"/>
          </a:xfrm>
          <a:prstGeom prst="rect">
            <a:avLst/>
          </a:prstGeom>
          <a:noFill/>
        </p:spPr>
        <p:txBody>
          <a:bodyPr wrap="square" rtlCol="0">
            <a:spAutoFit/>
          </a:bodyPr>
          <a:lstStyle/>
          <a:p>
            <a:r>
              <a:rPr lang="de-DE" dirty="0" smtClean="0"/>
              <a:t>Der </a:t>
            </a:r>
            <a:r>
              <a:rPr lang="de-DE" dirty="0"/>
              <a:t>Finanzierungsplan, </a:t>
            </a:r>
            <a:endParaRPr lang="de-DE" dirty="0" smtClean="0"/>
          </a:p>
          <a:p>
            <a:r>
              <a:rPr lang="de-DE" dirty="0" smtClean="0"/>
              <a:t>der </a:t>
            </a:r>
            <a:r>
              <a:rPr lang="de-DE" dirty="0"/>
              <a:t>sich in Einnahmen und Ausgaben gliedert, kalkuliert die negative Summe, die als Förderung beantragt wird. </a:t>
            </a:r>
            <a:endParaRPr lang="de-DE" dirty="0" smtClean="0"/>
          </a:p>
          <a:p>
            <a:endParaRPr lang="de-DE" dirty="0"/>
          </a:p>
          <a:p>
            <a:r>
              <a:rPr lang="de-DE" dirty="0" smtClean="0"/>
              <a:t>In diesem Fall könnten 3.950 € </a:t>
            </a:r>
          </a:p>
          <a:p>
            <a:r>
              <a:rPr lang="de-DE" dirty="0" smtClean="0"/>
              <a:t>Förderung beantragt werden. </a:t>
            </a: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73" y="1403023"/>
            <a:ext cx="6240795" cy="4762282"/>
          </a:xfrm>
          <a:prstGeom prst="rect">
            <a:avLst/>
          </a:prstGeom>
        </p:spPr>
      </p:pic>
    </p:spTree>
    <p:extLst>
      <p:ext uri="{BB962C8B-B14F-4D97-AF65-F5344CB8AC3E}">
        <p14:creationId xmlns:p14="http://schemas.microsoft.com/office/powerpoint/2010/main" val="3792884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482823"/>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Titel 1"/>
          <p:cNvSpPr txBox="1">
            <a:spLocks/>
          </p:cNvSpPr>
          <p:nvPr/>
        </p:nvSpPr>
        <p:spPr bwMode="auto">
          <a:xfrm>
            <a:off x="-70470" y="1177768"/>
            <a:ext cx="2430597" cy="419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endParaRPr lang="de-DE" altLang="de-DE" sz="1400" b="1" kern="1200" dirty="0">
              <a:solidFill>
                <a:srgbClr val="0065BD"/>
              </a:solidFill>
              <a:latin typeface="Arial" charset="0"/>
              <a:ea typeface="ＭＳ Ｐゴシック" pitchFamily="-128" charset="-128"/>
              <a:cs typeface="+mn-cs"/>
            </a:endParaRP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885698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Bürgerprojekte – Daten</a:t>
            </a:r>
            <a:endParaRPr lang="de-DE" altLang="de-DE" sz="2200" b="1" kern="1200" dirty="0">
              <a:solidFill>
                <a:srgbClr val="0065BD"/>
              </a:solidFill>
              <a:latin typeface="Arial" charset="0"/>
              <a:ea typeface="ＭＳ Ｐゴシック" pitchFamily="-128" charset="-128"/>
              <a:cs typeface="+mn-cs"/>
            </a:endParaRPr>
          </a:p>
        </p:txBody>
      </p:sp>
      <p:sp>
        <p:nvSpPr>
          <p:cNvPr id="5" name="Textfeld 4"/>
          <p:cNvSpPr txBox="1"/>
          <p:nvPr/>
        </p:nvSpPr>
        <p:spPr>
          <a:xfrm>
            <a:off x="206286" y="1492354"/>
            <a:ext cx="11794370" cy="3785652"/>
          </a:xfrm>
          <a:prstGeom prst="rect">
            <a:avLst/>
          </a:prstGeom>
          <a:noFill/>
        </p:spPr>
        <p:txBody>
          <a:bodyPr wrap="square" rtlCol="0">
            <a:spAutoFit/>
          </a:bodyPr>
          <a:lstStyle/>
          <a:p>
            <a:r>
              <a:rPr lang="de-DE" b="1" dirty="0"/>
              <a:t>Bewerbung: </a:t>
            </a:r>
            <a:r>
              <a:rPr lang="de-DE" dirty="0"/>
              <a:t>Ab August 2024 können Anträge für Bürgerprojekte eingereicht werden. Die Bewerbungsfrist endet am 31.03.2025. </a:t>
            </a:r>
          </a:p>
          <a:p>
            <a:endParaRPr lang="de-DE" dirty="0"/>
          </a:p>
          <a:p>
            <a:r>
              <a:rPr lang="de-DE" dirty="0"/>
              <a:t>Die Bewerbungsunterlagen und die Förderrichtlinien für Bürgerprojekte können ab August unter </a:t>
            </a:r>
            <a:r>
              <a:rPr lang="de-DE" b="1" dirty="0">
                <a:solidFill>
                  <a:srgbClr val="0065BD"/>
                </a:solidFill>
                <a:hlinkClick r:id="rId2"/>
              </a:rPr>
              <a:t>https://www.radolfzell.de/Stadtjubilaeum</a:t>
            </a:r>
            <a:r>
              <a:rPr lang="de-DE" b="1" dirty="0">
                <a:solidFill>
                  <a:srgbClr val="0065BD"/>
                </a:solidFill>
              </a:rPr>
              <a:t> </a:t>
            </a:r>
            <a:r>
              <a:rPr lang="de-DE" dirty="0"/>
              <a:t>abgerufen werden. </a:t>
            </a:r>
          </a:p>
          <a:p>
            <a:endParaRPr lang="de-DE" dirty="0"/>
          </a:p>
          <a:p>
            <a:r>
              <a:rPr lang="de-DE" b="1" dirty="0"/>
              <a:t>Entscheidung: </a:t>
            </a:r>
            <a:r>
              <a:rPr lang="de-DE" dirty="0"/>
              <a:t>Die Entscheidung über die Fördermittel erfolgt bis zum 01.06.2025. </a:t>
            </a:r>
          </a:p>
          <a:p>
            <a:endParaRPr lang="de-DE" dirty="0"/>
          </a:p>
          <a:p>
            <a:r>
              <a:rPr lang="de-DE" b="1" dirty="0"/>
              <a:t>Umsetzung: </a:t>
            </a:r>
            <a:r>
              <a:rPr lang="de-DE" dirty="0"/>
              <a:t>Die Projekte können von Februar bis November 2026 durchgeführt </a:t>
            </a:r>
          </a:p>
          <a:p>
            <a:r>
              <a:rPr lang="de-DE" dirty="0"/>
              <a:t>oder umgesetzt werden. </a:t>
            </a:r>
          </a:p>
        </p:txBody>
      </p:sp>
    </p:spTree>
    <p:extLst>
      <p:ext uri="{BB962C8B-B14F-4D97-AF65-F5344CB8AC3E}">
        <p14:creationId xmlns:p14="http://schemas.microsoft.com/office/powerpoint/2010/main" val="362210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2" name="Rechteck 11">
            <a:extLst>
              <a:ext uri="{FF2B5EF4-FFF2-40B4-BE49-F238E27FC236}">
                <a16:creationId xmlns:a16="http://schemas.microsoft.com/office/drawing/2014/main" id="{514C824E-AA91-7731-BE64-F7051CBF1E98}"/>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13" name="Titel 1"/>
          <p:cNvSpPr txBox="1">
            <a:spLocks/>
          </p:cNvSpPr>
          <p:nvPr/>
        </p:nvSpPr>
        <p:spPr bwMode="auto">
          <a:xfrm>
            <a:off x="191344" y="764703"/>
            <a:ext cx="703564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kern="1200" dirty="0">
                <a:solidFill>
                  <a:srgbClr val="0065BD"/>
                </a:solidFill>
                <a:latin typeface="Arial" charset="0"/>
                <a:ea typeface="ＭＳ Ｐゴシック" pitchFamily="-128" charset="-128"/>
                <a:cs typeface="+mn-cs"/>
              </a:rPr>
              <a:t>Rückblick: Bürgerprojekte der Vergangenheit</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794" y="1851864"/>
            <a:ext cx="5594271" cy="3729514"/>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602111" y="5623172"/>
            <a:ext cx="4176464" cy="261610"/>
          </a:xfrm>
          <a:prstGeom prst="rect">
            <a:avLst/>
          </a:prstGeom>
          <a:noFill/>
        </p:spPr>
        <p:txBody>
          <a:bodyPr wrap="square" rtlCol="0">
            <a:spAutoFit/>
          </a:bodyPr>
          <a:lstStyle/>
          <a:p>
            <a:r>
              <a:rPr lang="de-DE" sz="1100" dirty="0"/>
              <a:t>Quelle: Petra Reichle</a:t>
            </a:r>
          </a:p>
        </p:txBody>
      </p:sp>
      <p:graphicFrame>
        <p:nvGraphicFramePr>
          <p:cNvPr id="7" name="Objekt 6"/>
          <p:cNvGraphicFramePr>
            <a:graphicFrameLocks noChangeAspect="1"/>
          </p:cNvGraphicFramePr>
          <p:nvPr>
            <p:extLst>
              <p:ext uri="{D42A27DB-BD31-4B8C-83A1-F6EECF244321}">
                <p14:modId xmlns:p14="http://schemas.microsoft.com/office/powerpoint/2010/main" val="2557074746"/>
              </p:ext>
            </p:extLst>
          </p:nvPr>
        </p:nvGraphicFramePr>
        <p:xfrm>
          <a:off x="7831737" y="1420101"/>
          <a:ext cx="3336981" cy="4681101"/>
        </p:xfrm>
        <a:graphic>
          <a:graphicData uri="http://schemas.openxmlformats.org/presentationml/2006/ole">
            <mc:AlternateContent xmlns:mc="http://schemas.openxmlformats.org/markup-compatibility/2006">
              <mc:Choice xmlns:v="urn:schemas-microsoft-com:vml" Requires="v">
                <p:oleObj spid="_x0000_s1059" name="Acrobat Document" r:id="rId4" imgW="5838626" imgH="8191371" progId="AcroExch.Document.DC">
                  <p:embed/>
                </p:oleObj>
              </mc:Choice>
              <mc:Fallback>
                <p:oleObj name="Acrobat Document" r:id="rId4" imgW="5838626" imgH="8191371" progId="AcroExch.Document.DC">
                  <p:embed/>
                  <p:pic>
                    <p:nvPicPr>
                      <p:cNvPr id="7" name="Objekt 6"/>
                      <p:cNvPicPr/>
                      <p:nvPr/>
                    </p:nvPicPr>
                    <p:blipFill>
                      <a:blip r:embed="rId5"/>
                      <a:stretch>
                        <a:fillRect/>
                      </a:stretch>
                    </p:blipFill>
                    <p:spPr>
                      <a:xfrm>
                        <a:off x="7831737" y="1420101"/>
                        <a:ext cx="3336981" cy="4681101"/>
                      </a:xfrm>
                      <a:prstGeom prst="rect">
                        <a:avLst/>
                      </a:prstGeom>
                    </p:spPr>
                  </p:pic>
                </p:oleObj>
              </mc:Fallback>
            </mc:AlternateContent>
          </a:graphicData>
        </a:graphic>
      </p:graphicFrame>
    </p:spTree>
    <p:extLst>
      <p:ext uri="{BB962C8B-B14F-4D97-AF65-F5344CB8AC3E}">
        <p14:creationId xmlns:p14="http://schemas.microsoft.com/office/powerpoint/2010/main" val="41398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376" y="1628800"/>
            <a:ext cx="7242877" cy="4615678"/>
          </a:xfrm>
        </p:spPr>
      </p:pic>
      <p:sp>
        <p:nvSpPr>
          <p:cNvPr id="5" name="Rechteck 4">
            <a:extLst>
              <a:ext uri="{FF2B5EF4-FFF2-40B4-BE49-F238E27FC236}">
                <a16:creationId xmlns:a16="http://schemas.microsoft.com/office/drawing/2014/main" id="{514C824E-AA91-7731-BE64-F7051CBF1E98}"/>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6" name="Titel 1"/>
          <p:cNvSpPr txBox="1">
            <a:spLocks/>
          </p:cNvSpPr>
          <p:nvPr/>
        </p:nvSpPr>
        <p:spPr bwMode="auto">
          <a:xfrm>
            <a:off x="191344" y="764703"/>
            <a:ext cx="7992888" cy="432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Was feiern wir?</a:t>
            </a:r>
          </a:p>
        </p:txBody>
      </p:sp>
      <p:sp>
        <p:nvSpPr>
          <p:cNvPr id="2" name="Textfeld 1"/>
          <p:cNvSpPr txBox="1"/>
          <p:nvPr/>
        </p:nvSpPr>
        <p:spPr>
          <a:xfrm>
            <a:off x="8328248" y="2780928"/>
            <a:ext cx="2952328" cy="1569660"/>
          </a:xfrm>
          <a:prstGeom prst="rect">
            <a:avLst/>
          </a:prstGeom>
          <a:noFill/>
        </p:spPr>
        <p:txBody>
          <a:bodyPr wrap="square" rtlCol="0">
            <a:spAutoFit/>
          </a:bodyPr>
          <a:lstStyle/>
          <a:p>
            <a:r>
              <a:rPr lang="de-DE" altLang="de-DE" dirty="0"/>
              <a:t>Die Gründung der Zelle durch Bischof </a:t>
            </a:r>
            <a:r>
              <a:rPr lang="de-DE" altLang="de-DE" dirty="0" err="1"/>
              <a:t>Radolf</a:t>
            </a:r>
            <a:r>
              <a:rPr lang="de-DE" altLang="de-DE" dirty="0"/>
              <a:t> im Jahr 826</a:t>
            </a:r>
            <a:r>
              <a:rPr lang="de-DE" altLang="de-DE" b="1" dirty="0"/>
              <a:t>. </a:t>
            </a:r>
          </a:p>
          <a:p>
            <a:endParaRPr lang="de-DE" dirty="0"/>
          </a:p>
        </p:txBody>
      </p:sp>
    </p:spTree>
    <p:extLst>
      <p:ext uri="{BB962C8B-B14F-4D97-AF65-F5344CB8AC3E}">
        <p14:creationId xmlns:p14="http://schemas.microsoft.com/office/powerpoint/2010/main" val="416951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12" name="Rechteck 11">
            <a:extLst>
              <a:ext uri="{FF2B5EF4-FFF2-40B4-BE49-F238E27FC236}">
                <a16:creationId xmlns:a16="http://schemas.microsoft.com/office/drawing/2014/main" id="{514C824E-AA91-7731-BE64-F7051CBF1E98}"/>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13" name="Titel 1"/>
          <p:cNvSpPr txBox="1">
            <a:spLocks/>
          </p:cNvSpPr>
          <p:nvPr/>
        </p:nvSpPr>
        <p:spPr bwMode="auto">
          <a:xfrm>
            <a:off x="191344" y="764703"/>
            <a:ext cx="703564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kern="1200" dirty="0">
                <a:solidFill>
                  <a:srgbClr val="0065BD"/>
                </a:solidFill>
                <a:latin typeface="Arial" charset="0"/>
                <a:ea typeface="ＭＳ Ｐゴシック" pitchFamily="-128" charset="-128"/>
                <a:cs typeface="+mn-cs"/>
              </a:rPr>
              <a:t>Rückblick: Bürgerprojekte der Vergangenheit</a:t>
            </a:r>
          </a:p>
        </p:txBody>
      </p:sp>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l="13558" t="10042" r="9396"/>
          <a:stretch/>
        </p:blipFill>
        <p:spPr>
          <a:xfrm>
            <a:off x="1127448" y="1412776"/>
            <a:ext cx="3799053" cy="5007461"/>
          </a:xfrm>
          <a:prstGeom prst="rect">
            <a:avLst/>
          </a:prstGeom>
        </p:spPr>
      </p:pic>
      <p:pic>
        <p:nvPicPr>
          <p:cNvPr id="23" name="Grafik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877" y="1015008"/>
            <a:ext cx="3381039" cy="4508052"/>
          </a:xfrm>
          <a:prstGeom prst="rect">
            <a:avLst/>
          </a:prstGeom>
        </p:spPr>
      </p:pic>
      <p:sp>
        <p:nvSpPr>
          <p:cNvPr id="11" name="Textfeld 10"/>
          <p:cNvSpPr txBox="1"/>
          <p:nvPr/>
        </p:nvSpPr>
        <p:spPr>
          <a:xfrm>
            <a:off x="6896877" y="5525031"/>
            <a:ext cx="1905452" cy="400110"/>
          </a:xfrm>
          <a:prstGeom prst="rect">
            <a:avLst/>
          </a:prstGeom>
          <a:noFill/>
        </p:spPr>
        <p:txBody>
          <a:bodyPr wrap="square" rtlCol="0">
            <a:spAutoFit/>
          </a:bodyPr>
          <a:lstStyle/>
          <a:p>
            <a:r>
              <a:rPr lang="de-DE" sz="2000" dirty="0"/>
              <a:t>Kunstmarkt</a:t>
            </a:r>
          </a:p>
        </p:txBody>
      </p:sp>
    </p:spTree>
    <p:extLst>
      <p:ext uri="{BB962C8B-B14F-4D97-AF65-F5344CB8AC3E}">
        <p14:creationId xmlns:p14="http://schemas.microsoft.com/office/powerpoint/2010/main" val="407803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12" name="Rechteck 11">
            <a:extLst>
              <a:ext uri="{FF2B5EF4-FFF2-40B4-BE49-F238E27FC236}">
                <a16:creationId xmlns:a16="http://schemas.microsoft.com/office/drawing/2014/main" id="{514C824E-AA91-7731-BE64-F7051CBF1E98}"/>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13" name="Titel 1"/>
          <p:cNvSpPr txBox="1">
            <a:spLocks/>
          </p:cNvSpPr>
          <p:nvPr/>
        </p:nvSpPr>
        <p:spPr bwMode="auto">
          <a:xfrm>
            <a:off x="191344" y="764703"/>
            <a:ext cx="703564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kern="1200" dirty="0">
                <a:solidFill>
                  <a:srgbClr val="0065BD"/>
                </a:solidFill>
                <a:latin typeface="Arial" charset="0"/>
                <a:ea typeface="ＭＳ Ｐゴシック" pitchFamily="-128" charset="-128"/>
                <a:cs typeface="+mn-cs"/>
              </a:rPr>
              <a:t>Rückblick: Bürgerprojekte der Vergangenheit</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4" y="2142134"/>
            <a:ext cx="4368168" cy="2904367"/>
          </a:xfrm>
          <a:prstGeom prst="rect">
            <a:avLst/>
          </a:prstGeom>
        </p:spPr>
      </p:pic>
      <p:sp>
        <p:nvSpPr>
          <p:cNvPr id="6" name="Textfeld 5"/>
          <p:cNvSpPr txBox="1"/>
          <p:nvPr/>
        </p:nvSpPr>
        <p:spPr>
          <a:xfrm>
            <a:off x="1066644" y="5046501"/>
            <a:ext cx="4523900" cy="400110"/>
          </a:xfrm>
          <a:prstGeom prst="rect">
            <a:avLst/>
          </a:prstGeom>
          <a:noFill/>
        </p:spPr>
        <p:txBody>
          <a:bodyPr wrap="square" rtlCol="0">
            <a:spAutoFit/>
          </a:bodyPr>
          <a:lstStyle/>
          <a:p>
            <a:r>
              <a:rPr lang="de-DE" sz="2000" dirty="0"/>
              <a:t>Traktortreffen 2017 in Stahringen </a:t>
            </a:r>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940" y="1268760"/>
            <a:ext cx="3300761" cy="4657699"/>
          </a:xfrm>
          <a:prstGeom prst="rect">
            <a:avLst/>
          </a:prstGeom>
        </p:spPr>
      </p:pic>
    </p:spTree>
    <p:extLst>
      <p:ext uri="{BB962C8B-B14F-4D97-AF65-F5344CB8AC3E}">
        <p14:creationId xmlns:p14="http://schemas.microsoft.com/office/powerpoint/2010/main" val="9168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12" name="Rechteck 11">
            <a:extLst>
              <a:ext uri="{FF2B5EF4-FFF2-40B4-BE49-F238E27FC236}">
                <a16:creationId xmlns:a16="http://schemas.microsoft.com/office/drawing/2014/main" id="{514C824E-AA91-7731-BE64-F7051CBF1E98}"/>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13" name="Titel 1"/>
          <p:cNvSpPr txBox="1">
            <a:spLocks/>
          </p:cNvSpPr>
          <p:nvPr/>
        </p:nvSpPr>
        <p:spPr bwMode="auto">
          <a:xfrm>
            <a:off x="191344" y="764703"/>
            <a:ext cx="703564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kern="1200" dirty="0">
                <a:solidFill>
                  <a:srgbClr val="0065BD"/>
                </a:solidFill>
                <a:latin typeface="Arial" charset="0"/>
                <a:ea typeface="ＭＳ Ｐゴシック" pitchFamily="-128" charset="-128"/>
                <a:cs typeface="+mn-cs"/>
              </a:rPr>
              <a:t>Rückblick: Bürgerprojekte der Vergangenheit</a:t>
            </a:r>
          </a:p>
        </p:txBody>
      </p:sp>
      <p:pic>
        <p:nvPicPr>
          <p:cNvPr id="9" name="Grafik 8"/>
          <p:cNvPicPr>
            <a:picLocks noChangeAspect="1"/>
          </p:cNvPicPr>
          <p:nvPr/>
        </p:nvPicPr>
        <p:blipFill>
          <a:blip r:embed="rId2"/>
          <a:stretch>
            <a:fillRect/>
          </a:stretch>
        </p:blipFill>
        <p:spPr>
          <a:xfrm>
            <a:off x="981338" y="2088338"/>
            <a:ext cx="4829175" cy="2914650"/>
          </a:xfrm>
          <a:prstGeom prst="rect">
            <a:avLst/>
          </a:prstGeom>
        </p:spPr>
      </p:pic>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347" y="980728"/>
            <a:ext cx="4893726" cy="4893726"/>
          </a:xfrm>
          <a:prstGeom prst="rect">
            <a:avLst/>
          </a:prstGeom>
        </p:spPr>
      </p:pic>
      <p:sp>
        <p:nvSpPr>
          <p:cNvPr id="5" name="Textfeld 4"/>
          <p:cNvSpPr txBox="1"/>
          <p:nvPr/>
        </p:nvSpPr>
        <p:spPr>
          <a:xfrm>
            <a:off x="6644773" y="5899118"/>
            <a:ext cx="5048646" cy="400110"/>
          </a:xfrm>
          <a:prstGeom prst="rect">
            <a:avLst/>
          </a:prstGeom>
          <a:noFill/>
        </p:spPr>
        <p:txBody>
          <a:bodyPr wrap="square" rtlCol="0">
            <a:spAutoFit/>
          </a:bodyPr>
          <a:lstStyle/>
          <a:p>
            <a:r>
              <a:rPr lang="de-DE" sz="2000" dirty="0"/>
              <a:t>Die Bürgerredaktion</a:t>
            </a:r>
          </a:p>
        </p:txBody>
      </p:sp>
    </p:spTree>
    <p:extLst>
      <p:ext uri="{BB962C8B-B14F-4D97-AF65-F5344CB8AC3E}">
        <p14:creationId xmlns:p14="http://schemas.microsoft.com/office/powerpoint/2010/main" val="41400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feld 4"/>
          <p:cNvSpPr txBox="1">
            <a:spLocks noChangeArrowheads="1"/>
          </p:cNvSpPr>
          <p:nvPr/>
        </p:nvSpPr>
        <p:spPr bwMode="auto">
          <a:xfrm>
            <a:off x="263352" y="2636912"/>
            <a:ext cx="71294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2000" b="1" dirty="0">
                <a:latin typeface="Gill Sans MT" panose="020B0502020104020203" pitchFamily="34" charset="0"/>
              </a:rPr>
              <a:t>Kontakt Büro Stadtjubiläum: </a:t>
            </a:r>
          </a:p>
          <a:p>
            <a:pPr eaLnBrk="1" hangingPunct="1"/>
            <a:r>
              <a:rPr lang="de-DE" altLang="de-DE" sz="2000" dirty="0">
                <a:latin typeface="Gill Sans MT" panose="020B0502020104020203" pitchFamily="34" charset="0"/>
              </a:rPr>
              <a:t>07732 81-376 oder -540</a:t>
            </a:r>
          </a:p>
          <a:p>
            <a:pPr eaLnBrk="1" hangingPunct="1"/>
            <a:r>
              <a:rPr lang="de-DE" altLang="de-DE" sz="2000" dirty="0">
                <a:latin typeface="Gill Sans MT" panose="020B0502020104020203" pitchFamily="34" charset="0"/>
              </a:rPr>
              <a:t>Jubilaeum2026@Radolfzell.de </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56" y="2420888"/>
            <a:ext cx="5124061" cy="3789040"/>
          </a:xfrm>
          <a:prstGeom prst="rect">
            <a:avLst/>
          </a:prstGeom>
        </p:spPr>
      </p:pic>
      <p:sp>
        <p:nvSpPr>
          <p:cNvPr id="2" name="Rechteck 1">
            <a:extLst>
              <a:ext uri="{FF2B5EF4-FFF2-40B4-BE49-F238E27FC236}">
                <a16:creationId xmlns:a16="http://schemas.microsoft.com/office/drawing/2014/main" id="{6A6A8E97-5972-563B-C394-D8CBEFC010BD}"/>
              </a:ext>
            </a:extLst>
          </p:cNvPr>
          <p:cNvSpPr/>
          <p:nvPr/>
        </p:nvSpPr>
        <p:spPr bwMode="auto">
          <a:xfrm>
            <a:off x="119336" y="908720"/>
            <a:ext cx="5735960" cy="1188132"/>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 name="Titel 1">
            <a:extLst>
              <a:ext uri="{FF2B5EF4-FFF2-40B4-BE49-F238E27FC236}">
                <a16:creationId xmlns:a16="http://schemas.microsoft.com/office/drawing/2014/main" id="{0DB11DA2-321E-FFBC-2F34-C47BF085E821}"/>
              </a:ext>
            </a:extLst>
          </p:cNvPr>
          <p:cNvSpPr txBox="1">
            <a:spLocks/>
          </p:cNvSpPr>
          <p:nvPr/>
        </p:nvSpPr>
        <p:spPr bwMode="auto">
          <a:xfrm>
            <a:off x="119336" y="980728"/>
            <a:ext cx="87849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Gibt es noch Fragen? </a:t>
            </a:r>
          </a:p>
          <a:p>
            <a:pPr algn="l"/>
            <a:endParaRPr lang="de-DE" altLang="de-DE" sz="2200" b="1" dirty="0">
              <a:solidFill>
                <a:srgbClr val="0065BD"/>
              </a:solidFill>
              <a:latin typeface="Arial" charset="0"/>
              <a:ea typeface="ＭＳ Ｐゴシック" pitchFamily="-128" charset="-128"/>
              <a:cs typeface="+mn-cs"/>
            </a:endParaRPr>
          </a:p>
          <a:p>
            <a:pPr algn="l"/>
            <a:r>
              <a:rPr lang="de-DE" altLang="de-DE" sz="2200" b="1" dirty="0">
                <a:solidFill>
                  <a:srgbClr val="0065BD"/>
                </a:solidFill>
                <a:latin typeface="Arial" charset="0"/>
                <a:ea typeface="ＭＳ Ｐゴシック" pitchFamily="-128" charset="-128"/>
                <a:cs typeface="+mn-cs"/>
              </a:rPr>
              <a:t>VIELEN DANK !</a:t>
            </a:r>
            <a:endParaRPr lang="de-DE" altLang="de-DE" sz="2200" b="1" kern="1200" dirty="0">
              <a:solidFill>
                <a:srgbClr val="0065BD"/>
              </a:solidFill>
              <a:latin typeface="Arial" charset="0"/>
              <a:ea typeface="ＭＳ Ｐゴシック" pitchFamily="-128" charset="-128"/>
              <a:cs typeface="+mn-cs"/>
            </a:endParaRPr>
          </a:p>
        </p:txBody>
      </p:sp>
    </p:spTree>
    <p:extLst>
      <p:ext uri="{BB962C8B-B14F-4D97-AF65-F5344CB8AC3E}">
        <p14:creationId xmlns:p14="http://schemas.microsoft.com/office/powerpoint/2010/main" val="285800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Verbindungsstelle 12">
            <a:extLst>
              <a:ext uri="{FF2B5EF4-FFF2-40B4-BE49-F238E27FC236}">
                <a16:creationId xmlns:a16="http://schemas.microsoft.com/office/drawing/2014/main" id="{91C235E9-507D-72E6-5CC0-B0D2AAD3F9E2}"/>
              </a:ext>
            </a:extLst>
          </p:cNvPr>
          <p:cNvSpPr>
            <a:spLocks noChangeArrowheads="1"/>
          </p:cNvSpPr>
          <p:nvPr/>
        </p:nvSpPr>
        <p:spPr bwMode="auto">
          <a:xfrm>
            <a:off x="7621195" y="692696"/>
            <a:ext cx="2998282" cy="2844743"/>
          </a:xfrm>
          <a:prstGeom prst="flowChartConnector">
            <a:avLst/>
          </a:prstGeom>
          <a:solidFill>
            <a:srgbClr val="0065B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600"/>
          </a:p>
        </p:txBody>
      </p:sp>
      <p:sp>
        <p:nvSpPr>
          <p:cNvPr id="4102" name="Flussdiagramm: Verbindungsstelle 12"/>
          <p:cNvSpPr>
            <a:spLocks noChangeArrowheads="1"/>
          </p:cNvSpPr>
          <p:nvPr/>
        </p:nvSpPr>
        <p:spPr bwMode="auto">
          <a:xfrm>
            <a:off x="335360" y="1592369"/>
            <a:ext cx="2977046" cy="2844743"/>
          </a:xfrm>
          <a:prstGeom prst="flowChartConnector">
            <a:avLst/>
          </a:prstGeom>
          <a:solidFill>
            <a:srgbClr val="0065B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600"/>
          </a:p>
        </p:txBody>
      </p:sp>
      <p:sp>
        <p:nvSpPr>
          <p:cNvPr id="4103" name="Textfeld 13"/>
          <p:cNvSpPr txBox="1">
            <a:spLocks noChangeArrowheads="1"/>
          </p:cNvSpPr>
          <p:nvPr/>
        </p:nvSpPr>
        <p:spPr bwMode="auto">
          <a:xfrm>
            <a:off x="536702" y="2280149"/>
            <a:ext cx="25532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Identifikation mit der Stadt erhöhen</a:t>
            </a:r>
          </a:p>
        </p:txBody>
      </p:sp>
      <p:sp>
        <p:nvSpPr>
          <p:cNvPr id="4106" name="Flussdiagramm: Verbindungsstelle 18"/>
          <p:cNvSpPr>
            <a:spLocks noChangeArrowheads="1"/>
          </p:cNvSpPr>
          <p:nvPr/>
        </p:nvSpPr>
        <p:spPr bwMode="auto">
          <a:xfrm>
            <a:off x="2926730" y="4436194"/>
            <a:ext cx="2089150" cy="2089150"/>
          </a:xfrm>
          <a:prstGeom prst="flowChartConnector">
            <a:avLst/>
          </a:prstGeom>
          <a:solidFill>
            <a:srgbClr val="BBE0E3"/>
          </a:solidFill>
          <a:ln>
            <a:noFill/>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600"/>
          </a:p>
        </p:txBody>
      </p:sp>
      <p:sp>
        <p:nvSpPr>
          <p:cNvPr id="11" name="Flussdiagramm: Verbindungsstelle 14"/>
          <p:cNvSpPr>
            <a:spLocks noChangeArrowheads="1"/>
          </p:cNvSpPr>
          <p:nvPr/>
        </p:nvSpPr>
        <p:spPr bwMode="auto">
          <a:xfrm>
            <a:off x="4727848" y="2160722"/>
            <a:ext cx="2160240" cy="2132374"/>
          </a:xfrm>
          <a:prstGeom prst="flowChartConnector">
            <a:avLst/>
          </a:prstGeom>
          <a:solidFill>
            <a:srgbClr val="B3DEFF"/>
          </a:solidFill>
          <a:ln>
            <a:noFill/>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600"/>
          </a:p>
        </p:txBody>
      </p:sp>
      <p:sp>
        <p:nvSpPr>
          <p:cNvPr id="2" name="Textfeld 1"/>
          <p:cNvSpPr txBox="1"/>
          <p:nvPr/>
        </p:nvSpPr>
        <p:spPr>
          <a:xfrm>
            <a:off x="7536160" y="1322672"/>
            <a:ext cx="3168352" cy="1815882"/>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Stadtgeschichte nachvollziehbar und erlebbar machen</a:t>
            </a:r>
          </a:p>
        </p:txBody>
      </p:sp>
      <p:sp>
        <p:nvSpPr>
          <p:cNvPr id="13" name="Flussdiagramm: Verbindungsstelle 12"/>
          <p:cNvSpPr>
            <a:spLocks noChangeArrowheads="1"/>
          </p:cNvSpPr>
          <p:nvPr/>
        </p:nvSpPr>
        <p:spPr bwMode="auto">
          <a:xfrm>
            <a:off x="7391225" y="4157041"/>
            <a:ext cx="2089151" cy="2089150"/>
          </a:xfrm>
          <a:prstGeom prst="flowChartConnector">
            <a:avLst/>
          </a:prstGeom>
          <a:solidFill>
            <a:srgbClr val="A8B8FE"/>
          </a:solidFill>
          <a:ln>
            <a:noFill/>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600"/>
          </a:p>
        </p:txBody>
      </p:sp>
      <p:sp>
        <p:nvSpPr>
          <p:cNvPr id="14" name="Textfeld 13"/>
          <p:cNvSpPr txBox="1"/>
          <p:nvPr/>
        </p:nvSpPr>
        <p:spPr>
          <a:xfrm>
            <a:off x="7463692"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850582" y="2792955"/>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3112159" y="5065270"/>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6" name="Rechteck 5">
            <a:extLst>
              <a:ext uri="{FF2B5EF4-FFF2-40B4-BE49-F238E27FC236}">
                <a16:creationId xmlns:a16="http://schemas.microsoft.com/office/drawing/2014/main" id="{514C824E-AA91-7731-BE64-F7051CBF1E98}"/>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099" name="Titel 1"/>
          <p:cNvSpPr>
            <a:spLocks noGrp="1"/>
          </p:cNvSpPr>
          <p:nvPr>
            <p:ph type="title"/>
          </p:nvPr>
        </p:nvSpPr>
        <p:spPr bwMode="auto">
          <a:xfrm>
            <a:off x="191344" y="764703"/>
            <a:ext cx="3888432" cy="3445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e-DE" altLang="de-DE" sz="2200" b="1" kern="1200" dirty="0">
                <a:solidFill>
                  <a:srgbClr val="0065BD"/>
                </a:solidFill>
                <a:latin typeface="Arial" charset="0"/>
                <a:ea typeface="ＭＳ Ｐゴシック" pitchFamily="-128" charset="-128"/>
                <a:cs typeface="+mn-cs"/>
              </a:rPr>
              <a:t>Ziele für Radolfzell</a:t>
            </a:r>
          </a:p>
        </p:txBody>
      </p:sp>
    </p:spTree>
    <p:extLst>
      <p:ext uri="{BB962C8B-B14F-4D97-AF65-F5344CB8AC3E}">
        <p14:creationId xmlns:p14="http://schemas.microsoft.com/office/powerpoint/2010/main" val="212500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583832" y="6154763"/>
            <a:ext cx="7776864" cy="492443"/>
          </a:xfrm>
          <a:prstGeom prst="rect">
            <a:avLst/>
          </a:prstGeom>
          <a:noFill/>
        </p:spPr>
        <p:txBody>
          <a:bodyPr wrap="square" rtlCol="0">
            <a:spAutoFit/>
          </a:bodyPr>
          <a:lstStyle/>
          <a:p>
            <a:r>
              <a:rPr lang="de-DE" sz="1000" dirty="0"/>
              <a:t>Quellen: Archiv, Kuhnle und Knödler, Gerald </a:t>
            </a:r>
            <a:r>
              <a:rPr lang="de-DE" sz="1000" dirty="0" err="1"/>
              <a:t>Jarausch</a:t>
            </a:r>
            <a:endParaRPr lang="de-DE" sz="1000" dirty="0"/>
          </a:p>
          <a:p>
            <a:endParaRPr lang="de-DE" sz="1600" dirty="0"/>
          </a:p>
        </p:txBody>
      </p:sp>
      <p:sp>
        <p:nvSpPr>
          <p:cNvPr id="2" name="Rechteck 1">
            <a:extLst>
              <a:ext uri="{FF2B5EF4-FFF2-40B4-BE49-F238E27FC236}">
                <a16:creationId xmlns:a16="http://schemas.microsoft.com/office/drawing/2014/main" id="{86A561E4-9794-F259-4696-96F341349027}"/>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3" name="Titel 1">
            <a:extLst>
              <a:ext uri="{FF2B5EF4-FFF2-40B4-BE49-F238E27FC236}">
                <a16:creationId xmlns:a16="http://schemas.microsoft.com/office/drawing/2014/main" id="{8207F601-C3B0-4802-13BF-7F58214E6C02}"/>
              </a:ext>
            </a:extLst>
          </p:cNvPr>
          <p:cNvSpPr txBox="1">
            <a:spLocks/>
          </p:cNvSpPr>
          <p:nvPr/>
        </p:nvSpPr>
        <p:spPr bwMode="auto">
          <a:xfrm>
            <a:off x="191344" y="764703"/>
            <a:ext cx="4536504"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Themenschwerpunkte</a:t>
            </a:r>
            <a:endParaRPr lang="de-DE" altLang="de-DE" sz="2200" b="1" kern="1200" dirty="0">
              <a:solidFill>
                <a:srgbClr val="0065BD"/>
              </a:solidFill>
              <a:latin typeface="Arial" charset="0"/>
              <a:ea typeface="ＭＳ Ｐゴシック" pitchFamily="-128" charset="-128"/>
              <a:cs typeface="+mn-cs"/>
            </a:endParaRPr>
          </a:p>
        </p:txBody>
      </p:sp>
      <p:sp>
        <p:nvSpPr>
          <p:cNvPr id="9" name="Rechteck: abgerundete Ecken 8">
            <a:extLst>
              <a:ext uri="{FF2B5EF4-FFF2-40B4-BE49-F238E27FC236}">
                <a16:creationId xmlns:a16="http://schemas.microsoft.com/office/drawing/2014/main" id="{A4F250B7-87EB-0964-F73D-CFAA8236D9B2}"/>
              </a:ext>
            </a:extLst>
          </p:cNvPr>
          <p:cNvSpPr/>
          <p:nvPr/>
        </p:nvSpPr>
        <p:spPr>
          <a:xfrm>
            <a:off x="1983249" y="1886220"/>
            <a:ext cx="1928330" cy="1928330"/>
          </a:xfrm>
          <a:prstGeom prst="roundRect">
            <a:avLst>
              <a:gd name="adj" fmla="val 10000"/>
            </a:avLst>
          </a:prstGeom>
          <a:blipFill dpi="0" rotWithShape="1">
            <a:blip r:embed="rId2" cstate="print">
              <a:extLst>
                <a:ext uri="{28A0092B-C50C-407E-A947-70E740481C1C}">
                  <a14:useLocalDpi xmlns:a14="http://schemas.microsoft.com/office/drawing/2010/main" val="0"/>
                </a:ext>
              </a:extLst>
            </a:blip>
            <a:srcRect/>
            <a:stretch>
              <a:fillRect t="-26140" b="-3860"/>
            </a:stretch>
          </a:blipFill>
          <a:scene3d>
            <a:camera prst="orthographicFront"/>
            <a:lightRig rig="chilly" dir="t"/>
          </a:scene3d>
          <a:sp3d z="-25700" extrusionH="63500" contourW="12700" prstMaterial="matte">
            <a:contourClr>
              <a:schemeClr val="lt1"/>
            </a:contourClr>
          </a:sp3d>
        </p:spPr>
        <p:style>
          <a:lnRef idx="0">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de-DE"/>
          </a:p>
        </p:txBody>
      </p:sp>
      <p:sp>
        <p:nvSpPr>
          <p:cNvPr id="19" name="Rechteck: abgerundete Ecken 18">
            <a:extLst>
              <a:ext uri="{FF2B5EF4-FFF2-40B4-BE49-F238E27FC236}">
                <a16:creationId xmlns:a16="http://schemas.microsoft.com/office/drawing/2014/main" id="{479F9B43-5047-45D1-A089-D80615742836}"/>
              </a:ext>
            </a:extLst>
          </p:cNvPr>
          <p:cNvSpPr/>
          <p:nvPr/>
        </p:nvSpPr>
        <p:spPr>
          <a:xfrm>
            <a:off x="2301251" y="3043450"/>
            <a:ext cx="1928330" cy="1928330"/>
          </a:xfrm>
          <a:prstGeom prst="roundRect">
            <a:avLst/>
          </a:prstGeom>
          <a:solidFill>
            <a:schemeClr val="bg1">
              <a:lumMod val="85000"/>
              <a:alpha val="65000"/>
            </a:schemeClr>
          </a:solidFill>
          <a:ln>
            <a:no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11" name="Rechteck: abgerundete Ecken 10">
            <a:extLst>
              <a:ext uri="{FF2B5EF4-FFF2-40B4-BE49-F238E27FC236}">
                <a16:creationId xmlns:a16="http://schemas.microsoft.com/office/drawing/2014/main" id="{31CE2652-08C8-00E3-8578-341E2B416324}"/>
              </a:ext>
            </a:extLst>
          </p:cNvPr>
          <p:cNvSpPr/>
          <p:nvPr/>
        </p:nvSpPr>
        <p:spPr>
          <a:xfrm>
            <a:off x="4976921" y="1886452"/>
            <a:ext cx="1928330" cy="192833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21000" r="-21000"/>
            </a:stretch>
          </a:blipFill>
          <a:scene3d>
            <a:camera prst="orthographicFront"/>
            <a:lightRig rig="chilly" dir="t"/>
          </a:scene3d>
          <a:sp3d z="-25700" extrusionH="63500" contourW="12700" prstMaterial="matte">
            <a:contourClr>
              <a:schemeClr val="lt1"/>
            </a:contourClr>
          </a:sp3d>
        </p:spPr>
        <p:style>
          <a:lnRef idx="0">
            <a:schemeClr val="lt1">
              <a:hueOff val="0"/>
              <a:satOff val="0"/>
              <a:lumOff val="0"/>
              <a:alphaOff val="0"/>
            </a:schemeClr>
          </a:lnRef>
          <a:fillRef idx="1">
            <a:scrgbClr r="0" g="0" b="0"/>
          </a:fillRef>
          <a:effectRef idx="0">
            <a:schemeClr val="accent2">
              <a:tint val="50000"/>
              <a:hueOff val="-7200000"/>
              <a:satOff val="-10157"/>
              <a:lumOff val="10550"/>
              <a:alphaOff val="0"/>
            </a:schemeClr>
          </a:effectRef>
          <a:fontRef idx="minor">
            <a:schemeClr val="lt1">
              <a:hueOff val="0"/>
              <a:satOff val="0"/>
              <a:lumOff val="0"/>
              <a:alphaOff val="0"/>
            </a:schemeClr>
          </a:fontRef>
        </p:style>
        <p:txBody>
          <a:bodyPr/>
          <a:lstStyle/>
          <a:p>
            <a:endParaRPr lang="de-DE"/>
          </a:p>
        </p:txBody>
      </p:sp>
      <p:sp>
        <p:nvSpPr>
          <p:cNvPr id="13" name="Rechteck: abgerundete Ecken 12">
            <a:extLst>
              <a:ext uri="{FF2B5EF4-FFF2-40B4-BE49-F238E27FC236}">
                <a16:creationId xmlns:a16="http://schemas.microsoft.com/office/drawing/2014/main" id="{7D3C0871-C4B0-FC10-B9CA-10D73B6E8203}"/>
              </a:ext>
            </a:extLst>
          </p:cNvPr>
          <p:cNvSpPr/>
          <p:nvPr/>
        </p:nvSpPr>
        <p:spPr>
          <a:xfrm>
            <a:off x="7966506" y="1886452"/>
            <a:ext cx="1928330" cy="1928330"/>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25000" r="-25000"/>
            </a:stretch>
          </a:blipFill>
          <a:scene3d>
            <a:camera prst="orthographicFront"/>
            <a:lightRig rig="chilly" dir="t"/>
          </a:scene3d>
          <a:sp3d z="-25700" extrusionH="63500" contourW="12700" prstMaterial="matte">
            <a:contourClr>
              <a:schemeClr val="lt1"/>
            </a:contourClr>
          </a:sp3d>
        </p:spPr>
        <p:style>
          <a:lnRef idx="0">
            <a:schemeClr val="lt1">
              <a:hueOff val="0"/>
              <a:satOff val="0"/>
              <a:lumOff val="0"/>
              <a:alphaOff val="0"/>
            </a:schemeClr>
          </a:lnRef>
          <a:fillRef idx="1">
            <a:scrgbClr r="0" g="0" b="0"/>
          </a:fillRef>
          <a:effectRef idx="0">
            <a:schemeClr val="accent2">
              <a:tint val="50000"/>
              <a:hueOff val="-14400000"/>
              <a:satOff val="-20314"/>
              <a:lumOff val="21099"/>
              <a:alphaOff val="0"/>
            </a:schemeClr>
          </a:effectRef>
          <a:fontRef idx="minor">
            <a:schemeClr val="lt1">
              <a:hueOff val="0"/>
              <a:satOff val="0"/>
              <a:lumOff val="0"/>
              <a:alphaOff val="0"/>
            </a:schemeClr>
          </a:fontRef>
        </p:style>
        <p:txBody>
          <a:bodyPr/>
          <a:lstStyle/>
          <a:p>
            <a:endParaRPr lang="de-DE"/>
          </a:p>
        </p:txBody>
      </p:sp>
      <p:sp>
        <p:nvSpPr>
          <p:cNvPr id="21" name="Titel 1">
            <a:extLst>
              <a:ext uri="{FF2B5EF4-FFF2-40B4-BE49-F238E27FC236}">
                <a16:creationId xmlns:a16="http://schemas.microsoft.com/office/drawing/2014/main" id="{9AA1E881-6FC3-157A-FF50-3B2B70ED8971}"/>
              </a:ext>
            </a:extLst>
          </p:cNvPr>
          <p:cNvSpPr txBox="1">
            <a:spLocks/>
          </p:cNvSpPr>
          <p:nvPr/>
        </p:nvSpPr>
        <p:spPr bwMode="auto">
          <a:xfrm>
            <a:off x="2179847" y="3789040"/>
            <a:ext cx="2171138"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r>
              <a:rPr lang="de-DE" altLang="de-DE" sz="1800" b="1" dirty="0">
                <a:solidFill>
                  <a:schemeClr val="tx1">
                    <a:lumMod val="65000"/>
                    <a:lumOff val="35000"/>
                  </a:schemeClr>
                </a:solidFill>
                <a:latin typeface="Arial" charset="0"/>
                <a:ea typeface="ＭＳ Ｐゴシック" pitchFamily="-128" charset="-128"/>
                <a:cs typeface="+mn-cs"/>
              </a:rPr>
              <a:t>GESCHICHTE</a:t>
            </a:r>
            <a:endParaRPr lang="de-DE" altLang="de-DE" sz="1800" b="1" kern="1200" dirty="0">
              <a:solidFill>
                <a:schemeClr val="tx1">
                  <a:lumMod val="65000"/>
                  <a:lumOff val="35000"/>
                </a:schemeClr>
              </a:solidFill>
              <a:latin typeface="Arial" charset="0"/>
              <a:ea typeface="ＭＳ Ｐゴシック" pitchFamily="-128" charset="-128"/>
              <a:cs typeface="+mn-cs"/>
            </a:endParaRPr>
          </a:p>
        </p:txBody>
      </p:sp>
      <p:sp>
        <p:nvSpPr>
          <p:cNvPr id="22" name="Rechteck: abgerundete Ecken 21">
            <a:extLst>
              <a:ext uri="{FF2B5EF4-FFF2-40B4-BE49-F238E27FC236}">
                <a16:creationId xmlns:a16="http://schemas.microsoft.com/office/drawing/2014/main" id="{FD975324-30C0-86D4-EFEC-6A4A517401F0}"/>
              </a:ext>
            </a:extLst>
          </p:cNvPr>
          <p:cNvSpPr/>
          <p:nvPr/>
        </p:nvSpPr>
        <p:spPr>
          <a:xfrm>
            <a:off x="5290835" y="3043450"/>
            <a:ext cx="1928330" cy="1928330"/>
          </a:xfrm>
          <a:prstGeom prst="roundRect">
            <a:avLst/>
          </a:prstGeom>
          <a:solidFill>
            <a:srgbClr val="F6C070">
              <a:alpha val="50000"/>
            </a:srgbClr>
          </a:solidFill>
          <a:ln>
            <a:no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23" name="Titel 1">
            <a:extLst>
              <a:ext uri="{FF2B5EF4-FFF2-40B4-BE49-F238E27FC236}">
                <a16:creationId xmlns:a16="http://schemas.microsoft.com/office/drawing/2014/main" id="{9AA91CD5-9527-4CCF-E5E0-7E8AEF60C88A}"/>
              </a:ext>
            </a:extLst>
          </p:cNvPr>
          <p:cNvSpPr txBox="1">
            <a:spLocks/>
          </p:cNvSpPr>
          <p:nvPr/>
        </p:nvSpPr>
        <p:spPr bwMode="auto">
          <a:xfrm>
            <a:off x="5169431" y="3789039"/>
            <a:ext cx="2171138" cy="344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r>
              <a:rPr lang="de-DE" altLang="de-DE" sz="1800" b="1" dirty="0" smtClean="0">
                <a:solidFill>
                  <a:srgbClr val="F19F27"/>
                </a:solidFill>
                <a:latin typeface="Arial" charset="0"/>
                <a:ea typeface="ＭＳ Ｐゴシック" pitchFamily="-128" charset="-128"/>
                <a:cs typeface="+mn-cs"/>
              </a:rPr>
              <a:t>KULTUR</a:t>
            </a:r>
            <a:endParaRPr lang="de-DE" altLang="de-DE" sz="1800" b="1" kern="1200" dirty="0">
              <a:solidFill>
                <a:srgbClr val="F19F27"/>
              </a:solidFill>
              <a:latin typeface="Arial" charset="0"/>
              <a:ea typeface="ＭＳ Ｐゴシック" pitchFamily="-128" charset="-128"/>
              <a:cs typeface="+mn-cs"/>
            </a:endParaRPr>
          </a:p>
        </p:txBody>
      </p:sp>
      <p:sp>
        <p:nvSpPr>
          <p:cNvPr id="24" name="Rechteck: abgerundete Ecken 23">
            <a:extLst>
              <a:ext uri="{FF2B5EF4-FFF2-40B4-BE49-F238E27FC236}">
                <a16:creationId xmlns:a16="http://schemas.microsoft.com/office/drawing/2014/main" id="{8B8BCA8D-09F1-AD9E-D8F7-96BAA5BA9FBF}"/>
              </a:ext>
            </a:extLst>
          </p:cNvPr>
          <p:cNvSpPr/>
          <p:nvPr/>
        </p:nvSpPr>
        <p:spPr>
          <a:xfrm>
            <a:off x="8280456" y="3040813"/>
            <a:ext cx="1928330" cy="1928330"/>
          </a:xfrm>
          <a:prstGeom prst="roundRect">
            <a:avLst/>
          </a:prstGeom>
          <a:solidFill>
            <a:srgbClr val="B2A8FE">
              <a:alpha val="64706"/>
            </a:srgbClr>
          </a:solidFill>
          <a:ln>
            <a:noFill/>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25" name="Titel 1">
            <a:extLst>
              <a:ext uri="{FF2B5EF4-FFF2-40B4-BE49-F238E27FC236}">
                <a16:creationId xmlns:a16="http://schemas.microsoft.com/office/drawing/2014/main" id="{6B5870AE-DEB6-DEFD-9B5B-85198C1E0606}"/>
              </a:ext>
            </a:extLst>
          </p:cNvPr>
          <p:cNvSpPr txBox="1">
            <a:spLocks/>
          </p:cNvSpPr>
          <p:nvPr/>
        </p:nvSpPr>
        <p:spPr bwMode="auto">
          <a:xfrm>
            <a:off x="8159052" y="3786402"/>
            <a:ext cx="2171138" cy="344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r>
              <a:rPr lang="de-DE" altLang="de-DE" sz="1800" b="1" dirty="0" smtClean="0">
                <a:solidFill>
                  <a:srgbClr val="8F62FE"/>
                </a:solidFill>
                <a:latin typeface="Arial" charset="0"/>
                <a:ea typeface="ＭＳ Ｐゴシック" pitchFamily="-128" charset="-128"/>
                <a:cs typeface="+mn-cs"/>
              </a:rPr>
              <a:t>ENTFALTUNG</a:t>
            </a:r>
            <a:endParaRPr lang="de-DE" altLang="de-DE" sz="1800" b="1" kern="1200" dirty="0">
              <a:solidFill>
                <a:srgbClr val="8F62FE"/>
              </a:solidFill>
              <a:latin typeface="Arial" charset="0"/>
              <a:ea typeface="ＭＳ Ｐゴシック" pitchFamily="-128" charset="-128"/>
              <a:cs typeface="+mn-cs"/>
            </a:endParaRPr>
          </a:p>
        </p:txBody>
      </p:sp>
    </p:spTree>
    <p:extLst>
      <p:ext uri="{BB962C8B-B14F-4D97-AF65-F5344CB8AC3E}">
        <p14:creationId xmlns:p14="http://schemas.microsoft.com/office/powerpoint/2010/main" val="294946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AE7108D-E132-6BC1-2EE6-8FD0C66E13B6}"/>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12" name="Rechteck 11"/>
          <p:cNvSpPr/>
          <p:nvPr/>
        </p:nvSpPr>
        <p:spPr bwMode="auto">
          <a:xfrm>
            <a:off x="0" y="4882940"/>
            <a:ext cx="4679392" cy="954651"/>
          </a:xfrm>
          <a:prstGeom prst="rect">
            <a:avLst/>
          </a:prstGeom>
          <a:solidFill>
            <a:srgbClr val="B9D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0" name="Textfeld 9"/>
          <p:cNvSpPr txBox="1"/>
          <p:nvPr/>
        </p:nvSpPr>
        <p:spPr>
          <a:xfrm>
            <a:off x="-456728" y="5098655"/>
            <a:ext cx="4885853" cy="523220"/>
          </a:xfrm>
          <a:prstGeom prst="rect">
            <a:avLst/>
          </a:prstGeom>
          <a:noFill/>
        </p:spPr>
        <p:txBody>
          <a:bodyPr wrap="square" rtlCol="0">
            <a:spAutoFit/>
          </a:bodyPr>
          <a:lstStyle/>
          <a:p>
            <a:pPr algn="ctr"/>
            <a:r>
              <a:rPr lang="de-DE" sz="2800" dirty="0">
                <a:solidFill>
                  <a:schemeClr val="tx1">
                    <a:lumMod val="95000"/>
                    <a:lumOff val="5000"/>
                  </a:schemeClr>
                </a:solidFill>
              </a:rPr>
              <a:t>Bestandsveranstaltung</a:t>
            </a:r>
          </a:p>
        </p:txBody>
      </p:sp>
      <p:sp>
        <p:nvSpPr>
          <p:cNvPr id="13" name="Rechteck 12"/>
          <p:cNvSpPr/>
          <p:nvPr/>
        </p:nvSpPr>
        <p:spPr bwMode="auto">
          <a:xfrm>
            <a:off x="0" y="3198772"/>
            <a:ext cx="4679392" cy="920063"/>
          </a:xfrm>
          <a:prstGeom prst="rect">
            <a:avLst/>
          </a:prstGeom>
          <a:solidFill>
            <a:srgbClr val="B9D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6" name="Rechteck 5"/>
          <p:cNvSpPr/>
          <p:nvPr/>
        </p:nvSpPr>
        <p:spPr bwMode="auto">
          <a:xfrm>
            <a:off x="0" y="1747651"/>
            <a:ext cx="4679392" cy="958294"/>
          </a:xfrm>
          <a:prstGeom prst="rect">
            <a:avLst/>
          </a:prstGeom>
          <a:solidFill>
            <a:srgbClr val="B9D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de-DE"/>
          </a:p>
        </p:txBody>
      </p:sp>
      <p:sp>
        <p:nvSpPr>
          <p:cNvPr id="3" name="Textfeld 2"/>
          <p:cNvSpPr txBox="1"/>
          <p:nvPr/>
        </p:nvSpPr>
        <p:spPr>
          <a:xfrm>
            <a:off x="179241" y="1963169"/>
            <a:ext cx="4968552" cy="523220"/>
          </a:xfrm>
          <a:prstGeom prst="rect">
            <a:avLst/>
          </a:prstGeom>
          <a:noFill/>
        </p:spPr>
        <p:txBody>
          <a:bodyPr wrap="square" rtlCol="0">
            <a:spAutoFit/>
          </a:bodyPr>
          <a:lstStyle/>
          <a:p>
            <a:r>
              <a:rPr lang="de-DE" sz="2800" dirty="0">
                <a:solidFill>
                  <a:schemeClr val="tx1">
                    <a:lumMod val="95000"/>
                    <a:lumOff val="5000"/>
                  </a:schemeClr>
                </a:solidFill>
              </a:rPr>
              <a:t>Jubiläumsveranstaltungen</a:t>
            </a:r>
            <a:r>
              <a:rPr lang="de-DE" sz="2800" b="1" dirty="0">
                <a:solidFill>
                  <a:schemeClr val="bg1"/>
                </a:solidFill>
              </a:rPr>
              <a:t> </a:t>
            </a:r>
            <a:endParaRPr lang="de-DE" sz="2800" i="1" dirty="0">
              <a:solidFill>
                <a:schemeClr val="bg1"/>
              </a:solidFill>
            </a:endParaRPr>
          </a:p>
        </p:txBody>
      </p:sp>
      <p:sp>
        <p:nvSpPr>
          <p:cNvPr id="11" name="Textfeld 10"/>
          <p:cNvSpPr txBox="1"/>
          <p:nvPr/>
        </p:nvSpPr>
        <p:spPr>
          <a:xfrm>
            <a:off x="-360946" y="3365715"/>
            <a:ext cx="3512070" cy="523220"/>
          </a:xfrm>
          <a:prstGeom prst="rect">
            <a:avLst/>
          </a:prstGeom>
          <a:noFill/>
        </p:spPr>
        <p:txBody>
          <a:bodyPr wrap="square" rtlCol="0">
            <a:spAutoFit/>
          </a:bodyPr>
          <a:lstStyle/>
          <a:p>
            <a:pPr algn="ctr"/>
            <a:r>
              <a:rPr lang="de-DE" sz="2800" dirty="0">
                <a:solidFill>
                  <a:schemeClr val="tx1">
                    <a:lumMod val="95000"/>
                    <a:lumOff val="5000"/>
                  </a:schemeClr>
                </a:solidFill>
              </a:rPr>
              <a:t>Bürgerprojekte</a:t>
            </a:r>
            <a:r>
              <a:rPr lang="de-DE" sz="2800" b="1" dirty="0"/>
              <a:t> </a:t>
            </a:r>
            <a:endParaRPr lang="de-DE" sz="2800" i="1" dirty="0"/>
          </a:p>
        </p:txBody>
      </p:sp>
      <p:sp>
        <p:nvSpPr>
          <p:cNvPr id="16" name="Rechteck: abgerundete Ecken 15"/>
          <p:cNvSpPr/>
          <p:nvPr/>
        </p:nvSpPr>
        <p:spPr bwMode="auto">
          <a:xfrm>
            <a:off x="5159896" y="4548706"/>
            <a:ext cx="2952328" cy="1708844"/>
          </a:xfrm>
          <a:prstGeom prst="round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9" name="Textfeld 18"/>
          <p:cNvSpPr txBox="1"/>
          <p:nvPr/>
        </p:nvSpPr>
        <p:spPr>
          <a:xfrm>
            <a:off x="5501834" y="4581128"/>
            <a:ext cx="2520280" cy="1692771"/>
          </a:xfrm>
          <a:prstGeom prst="rect">
            <a:avLst/>
          </a:prstGeom>
          <a:noFill/>
        </p:spPr>
        <p:txBody>
          <a:bodyPr wrap="square" rtlCol="0">
            <a:spAutoFit/>
          </a:bodyPr>
          <a:lstStyle/>
          <a:p>
            <a:r>
              <a:rPr lang="de-DE" sz="1300" dirty="0"/>
              <a:t>      </a:t>
            </a:r>
            <a:r>
              <a:rPr lang="de-DE" sz="1300" dirty="0">
                <a:solidFill>
                  <a:schemeClr val="tx1">
                    <a:lumMod val="95000"/>
                    <a:lumOff val="5000"/>
                  </a:schemeClr>
                </a:solidFill>
              </a:rPr>
              <a:t>z.B. </a:t>
            </a:r>
          </a:p>
          <a:p>
            <a:pPr marL="285750" indent="-285750">
              <a:buFont typeface="Arial" panose="020B0604020202020204" pitchFamily="34" charset="0"/>
              <a:buChar char="•"/>
            </a:pPr>
            <a:r>
              <a:rPr lang="de-DE" sz="1300" dirty="0">
                <a:solidFill>
                  <a:schemeClr val="tx1">
                    <a:lumMod val="95000"/>
                    <a:lumOff val="5000"/>
                  </a:schemeClr>
                </a:solidFill>
              </a:rPr>
              <a:t>Neujahrsempfang</a:t>
            </a:r>
          </a:p>
          <a:p>
            <a:pPr marL="285750" indent="-285750">
              <a:buFont typeface="Arial" panose="020B0604020202020204" pitchFamily="34" charset="0"/>
              <a:buChar char="•"/>
            </a:pPr>
            <a:r>
              <a:rPr lang="de-DE" sz="1300" dirty="0">
                <a:solidFill>
                  <a:schemeClr val="tx1">
                    <a:lumMod val="95000"/>
                    <a:lumOff val="5000"/>
                  </a:schemeClr>
                </a:solidFill>
              </a:rPr>
              <a:t>Hausherrenfest</a:t>
            </a:r>
          </a:p>
          <a:p>
            <a:pPr marL="285750" indent="-285750">
              <a:buFont typeface="Arial" panose="020B0604020202020204" pitchFamily="34" charset="0"/>
              <a:buChar char="•"/>
            </a:pPr>
            <a:r>
              <a:rPr lang="de-DE" sz="1300" dirty="0">
                <a:solidFill>
                  <a:schemeClr val="tx1">
                    <a:lumMod val="95000"/>
                    <a:lumOff val="5000"/>
                  </a:schemeClr>
                </a:solidFill>
              </a:rPr>
              <a:t>Sonderausstellung</a:t>
            </a:r>
          </a:p>
          <a:p>
            <a:pPr marL="285750" indent="-285750">
              <a:buFont typeface="Arial" panose="020B0604020202020204" pitchFamily="34" charset="0"/>
              <a:buChar char="•"/>
            </a:pPr>
            <a:r>
              <a:rPr lang="de-DE" sz="1300" dirty="0">
                <a:solidFill>
                  <a:schemeClr val="tx1">
                    <a:lumMod val="95000"/>
                    <a:lumOff val="5000"/>
                  </a:schemeClr>
                </a:solidFill>
              </a:rPr>
              <a:t>Stadtmuseum, </a:t>
            </a:r>
          </a:p>
          <a:p>
            <a:pPr marL="285750" indent="-285750">
              <a:buFont typeface="Arial" panose="020B0604020202020204" pitchFamily="34" charset="0"/>
              <a:buChar char="•"/>
            </a:pPr>
            <a:r>
              <a:rPr lang="de-DE" sz="1300" dirty="0">
                <a:solidFill>
                  <a:schemeClr val="tx1">
                    <a:lumMod val="95000"/>
                    <a:lumOff val="5000"/>
                  </a:schemeClr>
                </a:solidFill>
              </a:rPr>
              <a:t>Abendmarkt</a:t>
            </a:r>
          </a:p>
          <a:p>
            <a:pPr marL="285750" indent="-285750">
              <a:buFont typeface="Arial" panose="020B0604020202020204" pitchFamily="34" charset="0"/>
              <a:buChar char="•"/>
            </a:pPr>
            <a:r>
              <a:rPr lang="de-DE" sz="1300" dirty="0">
                <a:solidFill>
                  <a:schemeClr val="tx1">
                    <a:lumMod val="95000"/>
                    <a:lumOff val="5000"/>
                  </a:schemeClr>
                </a:solidFill>
              </a:rPr>
              <a:t>Kulturnacht</a:t>
            </a:r>
          </a:p>
          <a:p>
            <a:r>
              <a:rPr lang="de-DE" sz="1300" dirty="0">
                <a:solidFill>
                  <a:schemeClr val="tx1">
                    <a:lumMod val="95000"/>
                    <a:lumOff val="5000"/>
                  </a:schemeClr>
                </a:solidFill>
              </a:rPr>
              <a:t>      und viele mehr… </a:t>
            </a:r>
          </a:p>
        </p:txBody>
      </p:sp>
      <p:sp>
        <p:nvSpPr>
          <p:cNvPr id="4" name="Titel 1">
            <a:extLst>
              <a:ext uri="{FF2B5EF4-FFF2-40B4-BE49-F238E27FC236}">
                <a16:creationId xmlns:a16="http://schemas.microsoft.com/office/drawing/2014/main" id="{3B9D940B-708A-8819-7D79-07AA3F657D55}"/>
              </a:ext>
            </a:extLst>
          </p:cNvPr>
          <p:cNvSpPr>
            <a:spLocks noGrp="1"/>
          </p:cNvSpPr>
          <p:nvPr>
            <p:ph type="title"/>
          </p:nvPr>
        </p:nvSpPr>
        <p:spPr bwMode="auto">
          <a:xfrm>
            <a:off x="191344" y="764703"/>
            <a:ext cx="4536504" cy="3445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de-DE" altLang="de-DE" sz="2200" b="1" kern="1200" dirty="0">
                <a:solidFill>
                  <a:srgbClr val="0065BD"/>
                </a:solidFill>
                <a:latin typeface="Arial" charset="0"/>
                <a:ea typeface="ＭＳ Ｐゴシック" pitchFamily="-128" charset="-128"/>
                <a:cs typeface="+mn-cs"/>
              </a:rPr>
              <a:t>Veranstaltungsbereiche </a:t>
            </a:r>
          </a:p>
        </p:txBody>
      </p:sp>
      <p:sp>
        <p:nvSpPr>
          <p:cNvPr id="8" name="Rechteck: abgerundete Ecken 7">
            <a:extLst>
              <a:ext uri="{FF2B5EF4-FFF2-40B4-BE49-F238E27FC236}">
                <a16:creationId xmlns:a16="http://schemas.microsoft.com/office/drawing/2014/main" id="{CF0C92B8-73A0-8BDB-4056-C2004F56DA77}"/>
              </a:ext>
            </a:extLst>
          </p:cNvPr>
          <p:cNvSpPr/>
          <p:nvPr/>
        </p:nvSpPr>
        <p:spPr bwMode="auto">
          <a:xfrm>
            <a:off x="5159896" y="1340768"/>
            <a:ext cx="2952328" cy="1708844"/>
          </a:xfrm>
          <a:prstGeom prst="round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9" name="Textfeld 8">
            <a:extLst>
              <a:ext uri="{FF2B5EF4-FFF2-40B4-BE49-F238E27FC236}">
                <a16:creationId xmlns:a16="http://schemas.microsoft.com/office/drawing/2014/main" id="{63AB1FAB-45BB-72A8-B710-E8126A4D2444}"/>
              </a:ext>
            </a:extLst>
          </p:cNvPr>
          <p:cNvSpPr txBox="1"/>
          <p:nvPr/>
        </p:nvSpPr>
        <p:spPr>
          <a:xfrm>
            <a:off x="5501834" y="1432228"/>
            <a:ext cx="2520280" cy="1492716"/>
          </a:xfrm>
          <a:prstGeom prst="rect">
            <a:avLst/>
          </a:prstGeom>
          <a:noFill/>
        </p:spPr>
        <p:txBody>
          <a:bodyPr wrap="square" rtlCol="0">
            <a:spAutoFit/>
          </a:bodyPr>
          <a:lstStyle/>
          <a:p>
            <a:r>
              <a:rPr lang="de-DE" sz="1300" dirty="0"/>
              <a:t>      </a:t>
            </a:r>
            <a:r>
              <a:rPr lang="de-DE" sz="1300" dirty="0">
                <a:solidFill>
                  <a:schemeClr val="tx1">
                    <a:lumMod val="95000"/>
                    <a:lumOff val="5000"/>
                  </a:schemeClr>
                </a:solidFill>
              </a:rPr>
              <a:t>z.B. </a:t>
            </a:r>
          </a:p>
          <a:p>
            <a:pPr marL="285750" indent="-285750">
              <a:buFont typeface="Arial" panose="020B0604020202020204" pitchFamily="34" charset="0"/>
              <a:buChar char="•"/>
            </a:pPr>
            <a:r>
              <a:rPr lang="de-DE" sz="1300" dirty="0">
                <a:solidFill>
                  <a:schemeClr val="tx1">
                    <a:lumMod val="95000"/>
                    <a:lumOff val="5000"/>
                  </a:schemeClr>
                </a:solidFill>
              </a:rPr>
              <a:t>Jubiläumswochenende</a:t>
            </a:r>
          </a:p>
          <a:p>
            <a:pPr marL="285750" indent="-285750">
              <a:buFont typeface="Arial" panose="020B0604020202020204" pitchFamily="34" charset="0"/>
              <a:buChar char="•"/>
            </a:pPr>
            <a:r>
              <a:rPr lang="de-DE" sz="1300" dirty="0">
                <a:solidFill>
                  <a:schemeClr val="tx1">
                    <a:lumMod val="95000"/>
                    <a:lumOff val="5000"/>
                  </a:schemeClr>
                </a:solidFill>
              </a:rPr>
              <a:t>Ausstellung Villa Bosch</a:t>
            </a:r>
          </a:p>
          <a:p>
            <a:pPr marL="285750" indent="-285750">
              <a:buFont typeface="Arial" panose="020B0604020202020204" pitchFamily="34" charset="0"/>
              <a:buChar char="•"/>
            </a:pPr>
            <a:r>
              <a:rPr lang="de-DE" sz="1300" dirty="0">
                <a:solidFill>
                  <a:schemeClr val="tx1">
                    <a:lumMod val="95000"/>
                    <a:lumOff val="5000"/>
                  </a:schemeClr>
                </a:solidFill>
              </a:rPr>
              <a:t>Eröffnung neuer Raum zur Stadtgeschichte im Museum</a:t>
            </a:r>
          </a:p>
          <a:p>
            <a:r>
              <a:rPr lang="de-DE" sz="1300" dirty="0">
                <a:solidFill>
                  <a:schemeClr val="tx1">
                    <a:lumMod val="95000"/>
                    <a:lumOff val="5000"/>
                  </a:schemeClr>
                </a:solidFill>
              </a:rPr>
              <a:t>      und viele mehr… </a:t>
            </a:r>
          </a:p>
        </p:txBody>
      </p:sp>
      <p:sp>
        <p:nvSpPr>
          <p:cNvPr id="18" name="Pfeil: nach rechts 17">
            <a:extLst>
              <a:ext uri="{FF2B5EF4-FFF2-40B4-BE49-F238E27FC236}">
                <a16:creationId xmlns:a16="http://schemas.microsoft.com/office/drawing/2014/main" id="{D231AA8A-46F1-A6F3-4BC9-72930C98247C}"/>
              </a:ext>
            </a:extLst>
          </p:cNvPr>
          <p:cNvSpPr/>
          <p:nvPr/>
        </p:nvSpPr>
        <p:spPr bwMode="auto">
          <a:xfrm>
            <a:off x="4457399" y="1741538"/>
            <a:ext cx="920175" cy="958294"/>
          </a:xfrm>
          <a:prstGeom prst="rightArrow">
            <a:avLst/>
          </a:prstGeom>
          <a:solidFill>
            <a:srgbClr val="B9D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de-DE"/>
          </a:p>
        </p:txBody>
      </p:sp>
      <p:sp>
        <p:nvSpPr>
          <p:cNvPr id="21" name="Pfeil: nach rechts 20">
            <a:extLst>
              <a:ext uri="{FF2B5EF4-FFF2-40B4-BE49-F238E27FC236}">
                <a16:creationId xmlns:a16="http://schemas.microsoft.com/office/drawing/2014/main" id="{0FF2C5C1-F33F-6959-83E4-DF20A9061FAD}"/>
              </a:ext>
            </a:extLst>
          </p:cNvPr>
          <p:cNvSpPr/>
          <p:nvPr/>
        </p:nvSpPr>
        <p:spPr bwMode="auto">
          <a:xfrm>
            <a:off x="4457398" y="4882940"/>
            <a:ext cx="920175" cy="958294"/>
          </a:xfrm>
          <a:prstGeom prst="rightArrow">
            <a:avLst/>
          </a:prstGeom>
          <a:solidFill>
            <a:srgbClr val="B9DE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de-DE"/>
          </a:p>
        </p:txBody>
      </p:sp>
    </p:spTree>
    <p:extLst>
      <p:ext uri="{BB962C8B-B14F-4D97-AF65-F5344CB8AC3E}">
        <p14:creationId xmlns:p14="http://schemas.microsoft.com/office/powerpoint/2010/main" val="370180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Gerade Verbindung 60"/>
          <p:cNvCxnSpPr>
            <a:cxnSpLocks noChangeShapeType="1"/>
          </p:cNvCxnSpPr>
          <p:nvPr/>
        </p:nvCxnSpPr>
        <p:spPr bwMode="auto">
          <a:xfrm flipV="1">
            <a:off x="2739509" y="3156269"/>
            <a:ext cx="12483" cy="1584684"/>
          </a:xfrm>
          <a:prstGeom prst="line">
            <a:avLst/>
          </a:prstGeom>
          <a:noFill/>
          <a:ln w="15875" algn="ctr">
            <a:solidFill>
              <a:srgbClr val="0065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2" name="Flussdiagramm: Verbindungsstelle 8"/>
          <p:cNvSpPr>
            <a:spLocks noChangeArrowheads="1"/>
          </p:cNvSpPr>
          <p:nvPr/>
        </p:nvSpPr>
        <p:spPr bwMode="auto">
          <a:xfrm>
            <a:off x="2207878" y="4667939"/>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2" name="Textfeld 1"/>
          <p:cNvSpPr txBox="1"/>
          <p:nvPr/>
        </p:nvSpPr>
        <p:spPr>
          <a:xfrm>
            <a:off x="198941" y="2020147"/>
            <a:ext cx="2868455" cy="600164"/>
          </a:xfrm>
          <a:prstGeom prst="rect">
            <a:avLst/>
          </a:prstGeom>
          <a:noFill/>
        </p:spPr>
        <p:txBody>
          <a:bodyPr wrap="square">
            <a:spAutoFit/>
          </a:bodyPr>
          <a:lstStyle/>
          <a:p>
            <a:pPr eaLnBrk="0" hangingPunct="0">
              <a:defRPr/>
            </a:pPr>
            <a:r>
              <a:rPr lang="de-DE" sz="1100" dirty="0">
                <a:solidFill>
                  <a:srgbClr val="0070C0"/>
                </a:solidFill>
              </a:rPr>
              <a:t>*Exklusive Jubiläumsveranstaltungen</a:t>
            </a:r>
          </a:p>
          <a:p>
            <a:pPr eaLnBrk="0" hangingPunct="0">
              <a:defRPr/>
            </a:pPr>
            <a:r>
              <a:rPr lang="de-DE" sz="1100" dirty="0">
                <a:solidFill>
                  <a:schemeClr val="accent1">
                    <a:lumMod val="50000"/>
                  </a:schemeClr>
                </a:solidFill>
              </a:rPr>
              <a:t>*Bestandsveranstaltungen</a:t>
            </a:r>
          </a:p>
          <a:p>
            <a:pPr eaLnBrk="0" hangingPunct="0">
              <a:defRPr/>
            </a:pPr>
            <a:r>
              <a:rPr lang="de-DE" sz="1100" dirty="0">
                <a:solidFill>
                  <a:schemeClr val="accent2">
                    <a:lumMod val="60000"/>
                    <a:lumOff val="40000"/>
                  </a:schemeClr>
                </a:solidFill>
              </a:rPr>
              <a:t>*Bürgerprojekte </a:t>
            </a:r>
          </a:p>
        </p:txBody>
      </p:sp>
      <p:cxnSp>
        <p:nvCxnSpPr>
          <p:cNvPr id="7200" name="Gerade Verbindung mit Pfeil 4"/>
          <p:cNvCxnSpPr>
            <a:cxnSpLocks noChangeShapeType="1"/>
          </p:cNvCxnSpPr>
          <p:nvPr/>
        </p:nvCxnSpPr>
        <p:spPr bwMode="auto">
          <a:xfrm>
            <a:off x="2201070" y="5470958"/>
            <a:ext cx="7920038" cy="0"/>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01" name="Textfeld 6"/>
          <p:cNvSpPr txBox="1">
            <a:spLocks noChangeArrowheads="1"/>
          </p:cNvSpPr>
          <p:nvPr/>
        </p:nvSpPr>
        <p:spPr bwMode="auto">
          <a:xfrm>
            <a:off x="2108814" y="5543326"/>
            <a:ext cx="4933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100" dirty="0">
                <a:solidFill>
                  <a:schemeClr val="accent2">
                    <a:lumMod val="60000"/>
                    <a:lumOff val="40000"/>
                  </a:schemeClr>
                </a:solidFill>
              </a:rPr>
              <a:t>Feb. – Nov.: Bürgerprojekte </a:t>
            </a:r>
          </a:p>
        </p:txBody>
      </p:sp>
      <p:cxnSp>
        <p:nvCxnSpPr>
          <p:cNvPr id="31" name="Gerade Verbindung 60"/>
          <p:cNvCxnSpPr>
            <a:cxnSpLocks noChangeShapeType="1"/>
          </p:cNvCxnSpPr>
          <p:nvPr/>
        </p:nvCxnSpPr>
        <p:spPr bwMode="auto">
          <a:xfrm flipV="1">
            <a:off x="7536160" y="3083225"/>
            <a:ext cx="0" cy="1666896"/>
          </a:xfrm>
          <a:prstGeom prst="line">
            <a:avLst/>
          </a:prstGeom>
          <a:noFill/>
          <a:ln w="15875" algn="ctr">
            <a:solidFill>
              <a:srgbClr val="0065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feld 79"/>
          <p:cNvSpPr txBox="1">
            <a:spLocks noChangeArrowheads="1"/>
          </p:cNvSpPr>
          <p:nvPr/>
        </p:nvSpPr>
        <p:spPr bwMode="auto">
          <a:xfrm>
            <a:off x="6750819" y="2632994"/>
            <a:ext cx="1584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000" dirty="0">
                <a:solidFill>
                  <a:srgbClr val="0065BD"/>
                </a:solidFill>
              </a:rPr>
              <a:t>12. &amp; 13. September</a:t>
            </a:r>
            <a:br>
              <a:rPr lang="de-DE" altLang="de-DE" sz="1000" dirty="0">
                <a:solidFill>
                  <a:srgbClr val="0065BD"/>
                </a:solidFill>
              </a:rPr>
            </a:br>
            <a:r>
              <a:rPr lang="de-DE" altLang="de-DE" sz="1000" dirty="0">
                <a:solidFill>
                  <a:srgbClr val="0065BD"/>
                </a:solidFill>
              </a:rPr>
              <a:t>Jubiläumswochenende</a:t>
            </a:r>
          </a:p>
          <a:p>
            <a:endParaRPr lang="de-DE" altLang="de-DE" sz="1000" dirty="0">
              <a:solidFill>
                <a:srgbClr val="0065BD"/>
              </a:solidFill>
            </a:endParaRPr>
          </a:p>
        </p:txBody>
      </p:sp>
      <p:cxnSp>
        <p:nvCxnSpPr>
          <p:cNvPr id="33" name="Gerade Verbindung 65"/>
          <p:cNvCxnSpPr>
            <a:cxnSpLocks noChangeShapeType="1"/>
            <a:endCxn id="34" idx="2"/>
          </p:cNvCxnSpPr>
          <p:nvPr/>
        </p:nvCxnSpPr>
        <p:spPr bwMode="auto">
          <a:xfrm flipH="1" flipV="1">
            <a:off x="3615197" y="2708036"/>
            <a:ext cx="4836" cy="2022776"/>
          </a:xfrm>
          <a:prstGeom prst="line">
            <a:avLst/>
          </a:prstGeom>
          <a:noFill/>
          <a:ln w="1587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feld 67"/>
          <p:cNvSpPr txBox="1">
            <a:spLocks noChangeArrowheads="1"/>
          </p:cNvSpPr>
          <p:nvPr/>
        </p:nvSpPr>
        <p:spPr bwMode="auto">
          <a:xfrm>
            <a:off x="2573909" y="2154038"/>
            <a:ext cx="20825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ctr" eaLnBrk="0" hangingPunct="0">
              <a:defRPr/>
            </a:pPr>
            <a:r>
              <a:rPr lang="de-DE" altLang="de-DE" sz="1000" dirty="0">
                <a:solidFill>
                  <a:schemeClr val="accent1">
                    <a:lumMod val="50000"/>
                  </a:schemeClr>
                </a:solidFill>
              </a:rPr>
              <a:t>März</a:t>
            </a:r>
            <a:br>
              <a:rPr lang="de-DE" altLang="de-DE" sz="1000" dirty="0">
                <a:solidFill>
                  <a:schemeClr val="accent1">
                    <a:lumMod val="50000"/>
                  </a:schemeClr>
                </a:solidFill>
              </a:rPr>
            </a:br>
            <a:r>
              <a:rPr lang="de-DE" altLang="de-DE" sz="1000" dirty="0">
                <a:solidFill>
                  <a:schemeClr val="accent1">
                    <a:lumMod val="50000"/>
                  </a:schemeClr>
                </a:solidFill>
              </a:rPr>
              <a:t>Eröffnung Sonderausstellung Stadtmuseum </a:t>
            </a:r>
          </a:p>
        </p:txBody>
      </p:sp>
      <p:cxnSp>
        <p:nvCxnSpPr>
          <p:cNvPr id="36" name="Gerade Verbindung 65"/>
          <p:cNvCxnSpPr>
            <a:cxnSpLocks noChangeShapeType="1"/>
          </p:cNvCxnSpPr>
          <p:nvPr/>
        </p:nvCxnSpPr>
        <p:spPr bwMode="auto">
          <a:xfrm flipV="1">
            <a:off x="2399001" y="4150694"/>
            <a:ext cx="5378" cy="580117"/>
          </a:xfrm>
          <a:prstGeom prst="line">
            <a:avLst/>
          </a:prstGeom>
          <a:noFill/>
          <a:ln w="1587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feld 67"/>
          <p:cNvSpPr txBox="1">
            <a:spLocks noChangeArrowheads="1"/>
          </p:cNvSpPr>
          <p:nvPr/>
        </p:nvSpPr>
        <p:spPr bwMode="auto">
          <a:xfrm>
            <a:off x="1843459" y="3589230"/>
            <a:ext cx="9727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ctr" eaLnBrk="0" hangingPunct="0">
              <a:defRPr/>
            </a:pPr>
            <a:r>
              <a:rPr lang="de-DE" altLang="de-DE" sz="1000" dirty="0">
                <a:solidFill>
                  <a:schemeClr val="accent1">
                    <a:lumMod val="50000"/>
                  </a:schemeClr>
                </a:solidFill>
              </a:rPr>
              <a:t>11. Januar</a:t>
            </a:r>
          </a:p>
          <a:p>
            <a:pPr algn="ctr" eaLnBrk="0" hangingPunct="0">
              <a:defRPr/>
            </a:pPr>
            <a:r>
              <a:rPr lang="de-DE" altLang="de-DE" sz="1000" dirty="0">
                <a:solidFill>
                  <a:schemeClr val="accent1">
                    <a:lumMod val="50000"/>
                  </a:schemeClr>
                </a:solidFill>
              </a:rPr>
              <a:t>Neujahrs-empfang</a:t>
            </a:r>
          </a:p>
        </p:txBody>
      </p:sp>
      <p:sp>
        <p:nvSpPr>
          <p:cNvPr id="4" name="Textfeld 3"/>
          <p:cNvSpPr txBox="1"/>
          <p:nvPr/>
        </p:nvSpPr>
        <p:spPr>
          <a:xfrm>
            <a:off x="9250388" y="5859078"/>
            <a:ext cx="3312368" cy="584775"/>
          </a:xfrm>
          <a:prstGeom prst="rect">
            <a:avLst/>
          </a:prstGeom>
          <a:noFill/>
        </p:spPr>
        <p:txBody>
          <a:bodyPr wrap="square" rtlCol="0">
            <a:spAutoFit/>
          </a:bodyPr>
          <a:lstStyle/>
          <a:p>
            <a:r>
              <a:rPr lang="de-DE" sz="1600" b="1" u="sng" dirty="0">
                <a:solidFill>
                  <a:srgbClr val="FF0000"/>
                </a:solidFill>
              </a:rPr>
              <a:t>Weitere Termine folgen!</a:t>
            </a:r>
          </a:p>
          <a:p>
            <a:r>
              <a:rPr lang="de-DE" sz="1600" b="1" u="sng" dirty="0">
                <a:solidFill>
                  <a:srgbClr val="FF0000"/>
                </a:solidFill>
              </a:rPr>
              <a:t> </a:t>
            </a:r>
          </a:p>
        </p:txBody>
      </p:sp>
      <p:sp>
        <p:nvSpPr>
          <p:cNvPr id="45" name="Textfeld 67"/>
          <p:cNvSpPr txBox="1">
            <a:spLocks noChangeArrowheads="1"/>
          </p:cNvSpPr>
          <p:nvPr/>
        </p:nvSpPr>
        <p:spPr bwMode="auto">
          <a:xfrm>
            <a:off x="2217401" y="2620311"/>
            <a:ext cx="13196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28" charset="-128"/>
              </a:defRPr>
            </a:lvl1pPr>
            <a:lvl2pPr marL="742950" indent="-285750">
              <a:defRPr sz="2400">
                <a:solidFill>
                  <a:schemeClr val="tx1"/>
                </a:solidFill>
                <a:latin typeface="Arial" charset="0"/>
                <a:ea typeface="ＭＳ Ｐゴシック" pitchFamily="-128" charset="-128"/>
              </a:defRPr>
            </a:lvl2pPr>
            <a:lvl3pPr marL="1143000" indent="-228600">
              <a:defRPr sz="2400">
                <a:solidFill>
                  <a:schemeClr val="tx1"/>
                </a:solidFill>
                <a:latin typeface="Arial" charset="0"/>
                <a:ea typeface="ＭＳ Ｐゴシック" pitchFamily="-128" charset="-128"/>
              </a:defRPr>
            </a:lvl3pPr>
            <a:lvl4pPr marL="1600200" indent="-228600">
              <a:defRPr sz="2400">
                <a:solidFill>
                  <a:schemeClr val="tx1"/>
                </a:solidFill>
                <a:latin typeface="Arial" charset="0"/>
                <a:ea typeface="ＭＳ Ｐゴシック" pitchFamily="-128" charset="-128"/>
              </a:defRPr>
            </a:lvl4pPr>
            <a:lvl5pPr marL="2057400" indent="-228600">
              <a:defRPr sz="2400">
                <a:solidFill>
                  <a:schemeClr val="tx1"/>
                </a:solidFill>
                <a:latin typeface="Arial" charset="0"/>
                <a:ea typeface="ＭＳ Ｐゴシック" pitchFamily="-1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8" charset="-128"/>
              </a:defRPr>
            </a:lvl9pPr>
          </a:lstStyle>
          <a:p>
            <a:pPr algn="ctr" eaLnBrk="0" hangingPunct="0">
              <a:defRPr/>
            </a:pPr>
            <a:r>
              <a:rPr lang="de-DE" altLang="de-DE" sz="1000" dirty="0">
                <a:solidFill>
                  <a:srgbClr val="0065BD"/>
                </a:solidFill>
                <a:latin typeface="Arial" panose="020B0604020202020204" pitchFamily="34" charset="0"/>
                <a:ea typeface="ＭＳ Ｐゴシック" panose="020B0600070205080204" pitchFamily="34" charset="-128"/>
              </a:rPr>
              <a:t>Januar: Eröffnung Neuer Raum</a:t>
            </a:r>
            <a:br>
              <a:rPr lang="de-DE" altLang="de-DE" sz="1000" dirty="0">
                <a:solidFill>
                  <a:srgbClr val="0065BD"/>
                </a:solidFill>
                <a:latin typeface="Arial" panose="020B0604020202020204" pitchFamily="34" charset="0"/>
                <a:ea typeface="ＭＳ Ｐゴシック" panose="020B0600070205080204" pitchFamily="34" charset="-128"/>
              </a:rPr>
            </a:br>
            <a:r>
              <a:rPr lang="de-DE" altLang="de-DE" sz="1000" dirty="0">
                <a:solidFill>
                  <a:srgbClr val="0065BD"/>
                </a:solidFill>
                <a:latin typeface="Arial" panose="020B0604020202020204" pitchFamily="34" charset="0"/>
                <a:ea typeface="ＭＳ Ｐゴシック" panose="020B0600070205080204" pitchFamily="34" charset="-128"/>
              </a:rPr>
              <a:t>Stadtmuseum </a:t>
            </a:r>
          </a:p>
        </p:txBody>
      </p:sp>
      <p:sp>
        <p:nvSpPr>
          <p:cNvPr id="67" name="Textfeld 79"/>
          <p:cNvSpPr txBox="1">
            <a:spLocks noChangeArrowheads="1"/>
          </p:cNvSpPr>
          <p:nvPr/>
        </p:nvSpPr>
        <p:spPr bwMode="auto">
          <a:xfrm>
            <a:off x="5321233" y="1981563"/>
            <a:ext cx="106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000" dirty="0">
                <a:solidFill>
                  <a:schemeClr val="accent1">
                    <a:lumMod val="50000"/>
                  </a:schemeClr>
                </a:solidFill>
                <a:latin typeface="Arial" charset="0"/>
                <a:ea typeface="ＭＳ Ｐゴシック" pitchFamily="-128" charset="-128"/>
              </a:rPr>
              <a:t>Juni / Juli</a:t>
            </a:r>
            <a:br>
              <a:rPr lang="de-DE" altLang="de-DE" sz="1000" dirty="0">
                <a:solidFill>
                  <a:schemeClr val="accent1">
                    <a:lumMod val="50000"/>
                  </a:schemeClr>
                </a:solidFill>
                <a:latin typeface="Arial" charset="0"/>
                <a:ea typeface="ＭＳ Ｐゴシック" pitchFamily="-128" charset="-128"/>
              </a:rPr>
            </a:br>
            <a:r>
              <a:rPr lang="de-DE" altLang="de-DE" sz="1000" dirty="0">
                <a:solidFill>
                  <a:schemeClr val="accent1">
                    <a:lumMod val="50000"/>
                  </a:schemeClr>
                </a:solidFill>
                <a:latin typeface="Arial" charset="0"/>
                <a:ea typeface="ＭＳ Ｐゴシック" pitchFamily="-128" charset="-128"/>
              </a:rPr>
              <a:t>thematisch angepasster Abendmarkt </a:t>
            </a:r>
          </a:p>
        </p:txBody>
      </p:sp>
      <p:cxnSp>
        <p:nvCxnSpPr>
          <p:cNvPr id="69" name="Gerade Verbindung 60"/>
          <p:cNvCxnSpPr>
            <a:cxnSpLocks noChangeShapeType="1"/>
            <a:endCxn id="67" idx="2"/>
          </p:cNvCxnSpPr>
          <p:nvPr/>
        </p:nvCxnSpPr>
        <p:spPr bwMode="auto">
          <a:xfrm flipV="1">
            <a:off x="5830206" y="2689449"/>
            <a:ext cx="22111" cy="2058425"/>
          </a:xfrm>
          <a:prstGeom prst="line">
            <a:avLst/>
          </a:prstGeom>
          <a:noFill/>
          <a:ln w="1587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60"/>
          <p:cNvCxnSpPr>
            <a:cxnSpLocks noChangeShapeType="1"/>
          </p:cNvCxnSpPr>
          <p:nvPr/>
        </p:nvCxnSpPr>
        <p:spPr bwMode="auto">
          <a:xfrm flipV="1">
            <a:off x="9624392" y="3589230"/>
            <a:ext cx="0" cy="1146651"/>
          </a:xfrm>
          <a:prstGeom prst="line">
            <a:avLst/>
          </a:prstGeom>
          <a:noFill/>
          <a:ln w="15875" algn="ctr">
            <a:solidFill>
              <a:srgbClr val="0065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feld 79"/>
          <p:cNvSpPr txBox="1">
            <a:spLocks noChangeArrowheads="1"/>
          </p:cNvSpPr>
          <p:nvPr/>
        </p:nvSpPr>
        <p:spPr bwMode="auto">
          <a:xfrm>
            <a:off x="9018235" y="3130440"/>
            <a:ext cx="12542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000" dirty="0">
                <a:solidFill>
                  <a:srgbClr val="0065BD"/>
                </a:solidFill>
              </a:rPr>
              <a:t>Abschlusskonzert im Advent </a:t>
            </a:r>
          </a:p>
          <a:p>
            <a:endParaRPr lang="de-DE" altLang="de-DE" sz="1000" dirty="0">
              <a:solidFill>
                <a:srgbClr val="0065BD"/>
              </a:solidFill>
            </a:endParaRPr>
          </a:p>
        </p:txBody>
      </p:sp>
      <p:cxnSp>
        <p:nvCxnSpPr>
          <p:cNvPr id="47" name="Gerade Verbindung 60"/>
          <p:cNvCxnSpPr>
            <a:cxnSpLocks noChangeShapeType="1"/>
          </p:cNvCxnSpPr>
          <p:nvPr/>
        </p:nvCxnSpPr>
        <p:spPr bwMode="auto">
          <a:xfrm flipV="1">
            <a:off x="4500870" y="3141866"/>
            <a:ext cx="12483" cy="1584684"/>
          </a:xfrm>
          <a:prstGeom prst="line">
            <a:avLst/>
          </a:prstGeom>
          <a:noFill/>
          <a:ln w="15875" algn="ctr">
            <a:solidFill>
              <a:srgbClr val="0065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feld 79"/>
          <p:cNvSpPr txBox="1">
            <a:spLocks noChangeArrowheads="1"/>
          </p:cNvSpPr>
          <p:nvPr/>
        </p:nvSpPr>
        <p:spPr bwMode="auto">
          <a:xfrm>
            <a:off x="4003699" y="2716639"/>
            <a:ext cx="15876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000" dirty="0">
                <a:solidFill>
                  <a:srgbClr val="0065BD"/>
                </a:solidFill>
              </a:rPr>
              <a:t>Nacht der Unternehmen </a:t>
            </a:r>
            <a:r>
              <a:rPr lang="de-DE" altLang="de-DE" sz="1000" dirty="0" err="1">
                <a:solidFill>
                  <a:srgbClr val="0065BD"/>
                </a:solidFill>
              </a:rPr>
              <a:t>reloaded</a:t>
            </a:r>
            <a:r>
              <a:rPr lang="de-DE" altLang="de-DE" sz="1000" dirty="0">
                <a:solidFill>
                  <a:srgbClr val="0065BD"/>
                </a:solidFill>
              </a:rPr>
              <a:t> im Frühjahr </a:t>
            </a:r>
          </a:p>
          <a:p>
            <a:endParaRPr lang="de-DE" altLang="de-DE" sz="1000" dirty="0">
              <a:solidFill>
                <a:srgbClr val="0065BD"/>
              </a:solidFill>
            </a:endParaRPr>
          </a:p>
        </p:txBody>
      </p:sp>
      <p:cxnSp>
        <p:nvCxnSpPr>
          <p:cNvPr id="50" name="Gerade Verbindung 60"/>
          <p:cNvCxnSpPr>
            <a:cxnSpLocks noChangeShapeType="1"/>
          </p:cNvCxnSpPr>
          <p:nvPr/>
        </p:nvCxnSpPr>
        <p:spPr bwMode="auto">
          <a:xfrm flipV="1">
            <a:off x="8256240" y="3862734"/>
            <a:ext cx="0" cy="873147"/>
          </a:xfrm>
          <a:prstGeom prst="line">
            <a:avLst/>
          </a:prstGeom>
          <a:noFill/>
          <a:ln w="1587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79"/>
          <p:cNvSpPr txBox="1">
            <a:spLocks noChangeArrowheads="1"/>
          </p:cNvSpPr>
          <p:nvPr/>
        </p:nvSpPr>
        <p:spPr bwMode="auto">
          <a:xfrm>
            <a:off x="7845844" y="3457553"/>
            <a:ext cx="106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000" dirty="0">
                <a:solidFill>
                  <a:schemeClr val="accent1">
                    <a:lumMod val="50000"/>
                  </a:schemeClr>
                </a:solidFill>
                <a:latin typeface="Arial" charset="0"/>
                <a:ea typeface="ＭＳ Ｐゴシック" pitchFamily="-128" charset="-128"/>
              </a:rPr>
              <a:t>2. Oktober </a:t>
            </a:r>
          </a:p>
          <a:p>
            <a:r>
              <a:rPr lang="de-DE" altLang="de-DE" sz="1000" dirty="0">
                <a:solidFill>
                  <a:schemeClr val="accent1">
                    <a:lumMod val="50000"/>
                  </a:schemeClr>
                </a:solidFill>
                <a:latin typeface="Arial" charset="0"/>
                <a:ea typeface="ＭＳ Ｐゴシック" pitchFamily="-128" charset="-128"/>
              </a:rPr>
              <a:t>Kulturnacht </a:t>
            </a:r>
          </a:p>
        </p:txBody>
      </p:sp>
      <p:cxnSp>
        <p:nvCxnSpPr>
          <p:cNvPr id="52" name="Gerade Verbindung 60"/>
          <p:cNvCxnSpPr>
            <a:cxnSpLocks noChangeShapeType="1"/>
          </p:cNvCxnSpPr>
          <p:nvPr/>
        </p:nvCxnSpPr>
        <p:spPr bwMode="auto">
          <a:xfrm flipV="1">
            <a:off x="6472681" y="3618909"/>
            <a:ext cx="19336" cy="1107758"/>
          </a:xfrm>
          <a:prstGeom prst="line">
            <a:avLst/>
          </a:prstGeom>
          <a:noFill/>
          <a:ln w="1587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feld 79"/>
          <p:cNvSpPr txBox="1">
            <a:spLocks noChangeArrowheads="1"/>
          </p:cNvSpPr>
          <p:nvPr/>
        </p:nvSpPr>
        <p:spPr bwMode="auto">
          <a:xfrm>
            <a:off x="6026922" y="3257498"/>
            <a:ext cx="1303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000" dirty="0">
                <a:solidFill>
                  <a:schemeClr val="accent1">
                    <a:lumMod val="50000"/>
                  </a:schemeClr>
                </a:solidFill>
                <a:latin typeface="Arial" charset="0"/>
                <a:ea typeface="ＭＳ Ｐゴシック" pitchFamily="-128" charset="-128"/>
              </a:rPr>
              <a:t>3. Juli Wochenende</a:t>
            </a:r>
          </a:p>
          <a:p>
            <a:r>
              <a:rPr lang="de-DE" altLang="de-DE" sz="1000" dirty="0">
                <a:solidFill>
                  <a:schemeClr val="accent1">
                    <a:lumMod val="50000"/>
                  </a:schemeClr>
                </a:solidFill>
                <a:latin typeface="Arial" charset="0"/>
                <a:ea typeface="ＭＳ Ｐゴシック" pitchFamily="-128" charset="-128"/>
              </a:rPr>
              <a:t>Hausherrenfest</a:t>
            </a:r>
          </a:p>
        </p:txBody>
      </p:sp>
      <p:sp>
        <p:nvSpPr>
          <p:cNvPr id="3" name="Rechteck 2">
            <a:extLst>
              <a:ext uri="{FF2B5EF4-FFF2-40B4-BE49-F238E27FC236}">
                <a16:creationId xmlns:a16="http://schemas.microsoft.com/office/drawing/2014/main" id="{25DD5AEE-5A24-00AC-F1A0-7B30D300D2DE}"/>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VERANSTALTUNGEN 2026 – Januar bis Dezember</a:t>
            </a:r>
            <a:endParaRPr lang="de-DE" altLang="de-DE" sz="2200" b="1" kern="1200" dirty="0">
              <a:solidFill>
                <a:srgbClr val="0065BD"/>
              </a:solidFill>
              <a:latin typeface="Arial" charset="0"/>
              <a:ea typeface="ＭＳ Ｐゴシック" pitchFamily="-128" charset="-128"/>
              <a:cs typeface="+mn-cs"/>
            </a:endParaRPr>
          </a:p>
        </p:txBody>
      </p:sp>
      <p:sp>
        <p:nvSpPr>
          <p:cNvPr id="8" name="Textfeld 25">
            <a:extLst>
              <a:ext uri="{FF2B5EF4-FFF2-40B4-BE49-F238E27FC236}">
                <a16:creationId xmlns:a16="http://schemas.microsoft.com/office/drawing/2014/main" id="{4EAF99B4-5F70-E59A-E3A6-4ED3340405A6}"/>
              </a:ext>
            </a:extLst>
          </p:cNvPr>
          <p:cNvSpPr txBox="1">
            <a:spLocks noChangeArrowheads="1"/>
          </p:cNvSpPr>
          <p:nvPr/>
        </p:nvSpPr>
        <p:spPr bwMode="auto">
          <a:xfrm>
            <a:off x="2063750" y="4869160"/>
            <a:ext cx="798586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200" dirty="0"/>
              <a:t>Jan       Feb       März      Apr           Mai             Jun         Jul           Aug       Sep          Okt          Nov           Dez </a:t>
            </a:r>
          </a:p>
        </p:txBody>
      </p:sp>
      <p:sp>
        <p:nvSpPr>
          <p:cNvPr id="9" name="Flussdiagramm: Verbindungsstelle 8">
            <a:extLst>
              <a:ext uri="{FF2B5EF4-FFF2-40B4-BE49-F238E27FC236}">
                <a16:creationId xmlns:a16="http://schemas.microsoft.com/office/drawing/2014/main" id="{56570F82-441F-0973-DD57-2469E81F9A85}"/>
              </a:ext>
            </a:extLst>
          </p:cNvPr>
          <p:cNvSpPr>
            <a:spLocks noChangeArrowheads="1"/>
          </p:cNvSpPr>
          <p:nvPr/>
        </p:nvSpPr>
        <p:spPr bwMode="auto">
          <a:xfrm>
            <a:off x="2757940" y="4670335"/>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0" name="Flussdiagramm: Verbindungsstelle 8">
            <a:extLst>
              <a:ext uri="{FF2B5EF4-FFF2-40B4-BE49-F238E27FC236}">
                <a16:creationId xmlns:a16="http://schemas.microsoft.com/office/drawing/2014/main" id="{9D6B94A0-3F90-733C-ADE5-A57120093A70}"/>
              </a:ext>
            </a:extLst>
          </p:cNvPr>
          <p:cNvSpPr>
            <a:spLocks noChangeArrowheads="1"/>
          </p:cNvSpPr>
          <p:nvPr/>
        </p:nvSpPr>
        <p:spPr bwMode="auto">
          <a:xfrm>
            <a:off x="3330444" y="4669817"/>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1" name="Flussdiagramm: Verbindungsstelle 8">
            <a:extLst>
              <a:ext uri="{FF2B5EF4-FFF2-40B4-BE49-F238E27FC236}">
                <a16:creationId xmlns:a16="http://schemas.microsoft.com/office/drawing/2014/main" id="{BB92BA17-E1F9-AB0B-AECA-BF33E068153F}"/>
              </a:ext>
            </a:extLst>
          </p:cNvPr>
          <p:cNvSpPr>
            <a:spLocks noChangeArrowheads="1"/>
          </p:cNvSpPr>
          <p:nvPr/>
        </p:nvSpPr>
        <p:spPr bwMode="auto">
          <a:xfrm>
            <a:off x="3880506" y="4672213"/>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4" name="Flussdiagramm: Verbindungsstelle 8">
            <a:extLst>
              <a:ext uri="{FF2B5EF4-FFF2-40B4-BE49-F238E27FC236}">
                <a16:creationId xmlns:a16="http://schemas.microsoft.com/office/drawing/2014/main" id="{1FA4FD0F-BC3C-4B32-EB45-D9DBF1AA43A3}"/>
              </a:ext>
            </a:extLst>
          </p:cNvPr>
          <p:cNvSpPr>
            <a:spLocks noChangeArrowheads="1"/>
          </p:cNvSpPr>
          <p:nvPr/>
        </p:nvSpPr>
        <p:spPr bwMode="auto">
          <a:xfrm>
            <a:off x="4598137" y="4672533"/>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5" name="Flussdiagramm: Verbindungsstelle 8">
            <a:extLst>
              <a:ext uri="{FF2B5EF4-FFF2-40B4-BE49-F238E27FC236}">
                <a16:creationId xmlns:a16="http://schemas.microsoft.com/office/drawing/2014/main" id="{B938E251-5128-65F2-E2E9-4CFCA93951ED}"/>
              </a:ext>
            </a:extLst>
          </p:cNvPr>
          <p:cNvSpPr>
            <a:spLocks noChangeArrowheads="1"/>
          </p:cNvSpPr>
          <p:nvPr/>
        </p:nvSpPr>
        <p:spPr bwMode="auto">
          <a:xfrm>
            <a:off x="5413006" y="4669141"/>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6" name="Flussdiagramm: Verbindungsstelle 8">
            <a:extLst>
              <a:ext uri="{FF2B5EF4-FFF2-40B4-BE49-F238E27FC236}">
                <a16:creationId xmlns:a16="http://schemas.microsoft.com/office/drawing/2014/main" id="{2E0003C3-2473-87F1-C64B-C386BC143091}"/>
              </a:ext>
            </a:extLst>
          </p:cNvPr>
          <p:cNvSpPr>
            <a:spLocks noChangeArrowheads="1"/>
          </p:cNvSpPr>
          <p:nvPr/>
        </p:nvSpPr>
        <p:spPr bwMode="auto">
          <a:xfrm>
            <a:off x="6003227" y="4670648"/>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7" name="Flussdiagramm: Verbindungsstelle 8">
            <a:extLst>
              <a:ext uri="{FF2B5EF4-FFF2-40B4-BE49-F238E27FC236}">
                <a16:creationId xmlns:a16="http://schemas.microsoft.com/office/drawing/2014/main" id="{390DF07F-9013-5F77-07C6-114984FF77B0}"/>
              </a:ext>
            </a:extLst>
          </p:cNvPr>
          <p:cNvSpPr>
            <a:spLocks noChangeArrowheads="1"/>
          </p:cNvSpPr>
          <p:nvPr/>
        </p:nvSpPr>
        <p:spPr bwMode="auto">
          <a:xfrm>
            <a:off x="6733139" y="4675185"/>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18" name="Flussdiagramm: Verbindungsstelle 8">
            <a:extLst>
              <a:ext uri="{FF2B5EF4-FFF2-40B4-BE49-F238E27FC236}">
                <a16:creationId xmlns:a16="http://schemas.microsoft.com/office/drawing/2014/main" id="{D96B39ED-1084-5174-D00E-4089AFE4CB93}"/>
              </a:ext>
            </a:extLst>
          </p:cNvPr>
          <p:cNvSpPr>
            <a:spLocks noChangeArrowheads="1"/>
          </p:cNvSpPr>
          <p:nvPr/>
        </p:nvSpPr>
        <p:spPr bwMode="auto">
          <a:xfrm>
            <a:off x="7272775" y="4675505"/>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dirty="0"/>
          </a:p>
        </p:txBody>
      </p:sp>
      <p:sp>
        <p:nvSpPr>
          <p:cNvPr id="19" name="Flussdiagramm: Verbindungsstelle 8">
            <a:extLst>
              <a:ext uri="{FF2B5EF4-FFF2-40B4-BE49-F238E27FC236}">
                <a16:creationId xmlns:a16="http://schemas.microsoft.com/office/drawing/2014/main" id="{DB4F33DF-5B6B-F887-7C89-360DB64FAF56}"/>
              </a:ext>
            </a:extLst>
          </p:cNvPr>
          <p:cNvSpPr>
            <a:spLocks noChangeArrowheads="1"/>
          </p:cNvSpPr>
          <p:nvPr/>
        </p:nvSpPr>
        <p:spPr bwMode="auto">
          <a:xfrm>
            <a:off x="7951163" y="4672113"/>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20" name="Flussdiagramm: Verbindungsstelle 8">
            <a:extLst>
              <a:ext uri="{FF2B5EF4-FFF2-40B4-BE49-F238E27FC236}">
                <a16:creationId xmlns:a16="http://schemas.microsoft.com/office/drawing/2014/main" id="{805CCF5C-E636-DDE1-76C9-25EA2E19791F}"/>
              </a:ext>
            </a:extLst>
          </p:cNvPr>
          <p:cNvSpPr>
            <a:spLocks noChangeArrowheads="1"/>
          </p:cNvSpPr>
          <p:nvPr/>
        </p:nvSpPr>
        <p:spPr bwMode="auto">
          <a:xfrm>
            <a:off x="8640926" y="4673620"/>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sp>
        <p:nvSpPr>
          <p:cNvPr id="21" name="Flussdiagramm: Verbindungsstelle 8">
            <a:extLst>
              <a:ext uri="{FF2B5EF4-FFF2-40B4-BE49-F238E27FC236}">
                <a16:creationId xmlns:a16="http://schemas.microsoft.com/office/drawing/2014/main" id="{D8AE5C38-6D3A-CD9F-3057-BD78241F2A54}"/>
              </a:ext>
            </a:extLst>
          </p:cNvPr>
          <p:cNvSpPr>
            <a:spLocks noChangeArrowheads="1"/>
          </p:cNvSpPr>
          <p:nvPr/>
        </p:nvSpPr>
        <p:spPr bwMode="auto">
          <a:xfrm>
            <a:off x="9393089" y="4677986"/>
            <a:ext cx="144462" cy="142875"/>
          </a:xfrm>
          <a:prstGeom prst="flowChartConnector">
            <a:avLst/>
          </a:prstGeom>
          <a:solidFill>
            <a:srgbClr val="0065BD"/>
          </a:solidFill>
          <a:ln w="9525" algn="ctr">
            <a:solidFill>
              <a:srgbClr val="0065BD"/>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p>
        </p:txBody>
      </p:sp>
      <p:cxnSp>
        <p:nvCxnSpPr>
          <p:cNvPr id="7171" name="Gerade Verbindung mit Pfeil 4"/>
          <p:cNvCxnSpPr>
            <a:cxnSpLocks noChangeShapeType="1"/>
          </p:cNvCxnSpPr>
          <p:nvPr/>
        </p:nvCxnSpPr>
        <p:spPr bwMode="auto">
          <a:xfrm>
            <a:off x="2063750" y="4735881"/>
            <a:ext cx="7920037" cy="0"/>
          </a:xfrm>
          <a:prstGeom prst="straightConnector1">
            <a:avLst/>
          </a:prstGeom>
          <a:noFill/>
          <a:ln w="38100" algn="ctr">
            <a:solidFill>
              <a:srgbClr val="0065B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79"/>
          <p:cNvSpPr txBox="1">
            <a:spLocks noChangeArrowheads="1"/>
          </p:cNvSpPr>
          <p:nvPr/>
        </p:nvSpPr>
        <p:spPr bwMode="auto">
          <a:xfrm>
            <a:off x="5086365" y="3811097"/>
            <a:ext cx="8848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000" dirty="0">
                <a:solidFill>
                  <a:schemeClr val="accent1">
                    <a:lumMod val="50000"/>
                  </a:schemeClr>
                </a:solidFill>
                <a:latin typeface="Arial" charset="0"/>
                <a:ea typeface="ＭＳ Ｐゴシック" pitchFamily="-128" charset="-128"/>
              </a:rPr>
              <a:t>Seefestival</a:t>
            </a:r>
          </a:p>
        </p:txBody>
      </p:sp>
      <p:cxnSp>
        <p:nvCxnSpPr>
          <p:cNvPr id="40" name="Gerade Verbindung 60"/>
          <p:cNvCxnSpPr>
            <a:cxnSpLocks noChangeShapeType="1"/>
            <a:endCxn id="42" idx="2"/>
          </p:cNvCxnSpPr>
          <p:nvPr/>
        </p:nvCxnSpPr>
        <p:spPr bwMode="auto">
          <a:xfrm flipH="1" flipV="1">
            <a:off x="5528804" y="4057318"/>
            <a:ext cx="9385" cy="644592"/>
          </a:xfrm>
          <a:prstGeom prst="line">
            <a:avLst/>
          </a:prstGeom>
          <a:noFill/>
          <a:ln w="15875"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221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Was sind Bürgerprojekte? </a:t>
            </a:r>
            <a:endParaRPr lang="de-DE" altLang="de-DE" sz="2200" b="1" kern="1200" dirty="0">
              <a:solidFill>
                <a:srgbClr val="0065BD"/>
              </a:solidFill>
              <a:latin typeface="Arial" charset="0"/>
              <a:ea typeface="ＭＳ Ｐゴシック" pitchFamily="-128" charset="-128"/>
              <a:cs typeface="+mn-cs"/>
            </a:endParaRPr>
          </a:p>
        </p:txBody>
      </p:sp>
      <p:sp>
        <p:nvSpPr>
          <p:cNvPr id="16" name="Inhaltsplatzhalter 2"/>
          <p:cNvSpPr>
            <a:spLocks noGrp="1"/>
          </p:cNvSpPr>
          <p:nvPr>
            <p:ph idx="1"/>
          </p:nvPr>
        </p:nvSpPr>
        <p:spPr>
          <a:xfrm>
            <a:off x="407368" y="1628800"/>
            <a:ext cx="11482086" cy="3745053"/>
          </a:xfrm>
        </p:spPr>
        <p:txBody>
          <a:bodyPr/>
          <a:lstStyle/>
          <a:p>
            <a:pPr marL="0" indent="0">
              <a:buNone/>
            </a:pPr>
            <a:r>
              <a:rPr lang="de-DE" sz="2800" dirty="0">
                <a:solidFill>
                  <a:schemeClr val="tx1">
                    <a:lumMod val="95000"/>
                    <a:lumOff val="5000"/>
                  </a:schemeClr>
                </a:solidFill>
              </a:rPr>
              <a:t>Ein Bürgerprojekt ist ein Projekt das von Bürgern, im Rahmen des Stadtjubiläums, eigenverantwortlich umgesetzt wird. </a:t>
            </a:r>
          </a:p>
          <a:p>
            <a:pPr marL="0" indent="0">
              <a:buNone/>
            </a:pPr>
            <a:endParaRPr lang="de-DE" sz="2800" dirty="0">
              <a:solidFill>
                <a:schemeClr val="tx1">
                  <a:lumMod val="95000"/>
                  <a:lumOff val="5000"/>
                </a:schemeClr>
              </a:solidFill>
            </a:endParaRPr>
          </a:p>
          <a:p>
            <a:pPr marL="0" indent="0">
              <a:buNone/>
            </a:pPr>
            <a:r>
              <a:rPr lang="de-DE" sz="2800" dirty="0">
                <a:solidFill>
                  <a:schemeClr val="tx1">
                    <a:lumMod val="95000"/>
                    <a:lumOff val="5000"/>
                  </a:schemeClr>
                </a:solidFill>
              </a:rPr>
              <a:t>Die Stadt Radolfzell fördert Veranstaltungen, Projekte und Aktionen, die sich mit den Themen Geschichte</a:t>
            </a:r>
            <a:r>
              <a:rPr lang="de-DE" sz="2800" dirty="0" smtClean="0">
                <a:solidFill>
                  <a:schemeClr val="tx1">
                    <a:lumMod val="95000"/>
                    <a:lumOff val="5000"/>
                  </a:schemeClr>
                </a:solidFill>
              </a:rPr>
              <a:t>, Kultur </a:t>
            </a:r>
            <a:r>
              <a:rPr lang="de-DE" sz="2800" dirty="0">
                <a:solidFill>
                  <a:schemeClr val="tx1">
                    <a:lumMod val="95000"/>
                    <a:lumOff val="5000"/>
                  </a:schemeClr>
                </a:solidFill>
              </a:rPr>
              <a:t>oder </a:t>
            </a:r>
            <a:r>
              <a:rPr lang="de-DE" sz="2800" dirty="0" smtClean="0">
                <a:solidFill>
                  <a:schemeClr val="tx1">
                    <a:lumMod val="95000"/>
                    <a:lumOff val="5000"/>
                  </a:schemeClr>
                </a:solidFill>
              </a:rPr>
              <a:t>Entfaltung</a:t>
            </a:r>
            <a:r>
              <a:rPr lang="de-DE" sz="2800" dirty="0" smtClean="0">
                <a:solidFill>
                  <a:schemeClr val="tx1">
                    <a:lumMod val="95000"/>
                    <a:lumOff val="5000"/>
                  </a:schemeClr>
                </a:solidFill>
              </a:rPr>
              <a:t> </a:t>
            </a:r>
            <a:r>
              <a:rPr lang="de-DE" sz="2800" dirty="0">
                <a:solidFill>
                  <a:schemeClr val="tx1">
                    <a:lumMod val="95000"/>
                    <a:lumOff val="5000"/>
                  </a:schemeClr>
                </a:solidFill>
              </a:rPr>
              <a:t>beschäftigen.</a:t>
            </a:r>
          </a:p>
          <a:p>
            <a:pPr marL="0" indent="0">
              <a:buNone/>
            </a:pPr>
            <a:endParaRPr lang="de-DE" sz="2800" dirty="0">
              <a:solidFill>
                <a:schemeClr val="tx1">
                  <a:lumMod val="95000"/>
                  <a:lumOff val="5000"/>
                </a:schemeClr>
              </a:solidFill>
            </a:endParaRPr>
          </a:p>
        </p:txBody>
      </p:sp>
    </p:spTree>
    <p:extLst>
      <p:ext uri="{BB962C8B-B14F-4D97-AF65-F5344CB8AC3E}">
        <p14:creationId xmlns:p14="http://schemas.microsoft.com/office/powerpoint/2010/main" val="202480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Wer kann ein Bürgerprojekt umsetzen?  </a:t>
            </a:r>
            <a:endParaRPr lang="de-DE" altLang="de-DE" sz="2200" b="1" kern="1200" dirty="0">
              <a:solidFill>
                <a:srgbClr val="0065BD"/>
              </a:solidFill>
              <a:latin typeface="Arial" charset="0"/>
              <a:ea typeface="ＭＳ Ｐゴシック" pitchFamily="-128" charset="-128"/>
              <a:cs typeface="+mn-cs"/>
            </a:endParaRPr>
          </a:p>
        </p:txBody>
      </p:sp>
      <p:sp>
        <p:nvSpPr>
          <p:cNvPr id="16" name="Inhaltsplatzhalter 2"/>
          <p:cNvSpPr>
            <a:spLocks noGrp="1"/>
          </p:cNvSpPr>
          <p:nvPr>
            <p:ph idx="1"/>
          </p:nvPr>
        </p:nvSpPr>
        <p:spPr>
          <a:xfrm>
            <a:off x="407368" y="1628800"/>
            <a:ext cx="10225136" cy="4063306"/>
          </a:xfrm>
        </p:spPr>
        <p:txBody>
          <a:bodyPr/>
          <a:lstStyle/>
          <a:p>
            <a:endParaRPr lang="de-DE" sz="2800" dirty="0" smtClean="0">
              <a:solidFill>
                <a:schemeClr val="tx1">
                  <a:lumMod val="95000"/>
                  <a:lumOff val="5000"/>
                </a:schemeClr>
              </a:solidFill>
            </a:endParaRPr>
          </a:p>
          <a:p>
            <a:pPr marL="0" indent="0">
              <a:buNone/>
            </a:pPr>
            <a:r>
              <a:rPr lang="de-DE" sz="2800" dirty="0" smtClean="0">
                <a:solidFill>
                  <a:schemeClr val="tx1">
                    <a:lumMod val="95000"/>
                    <a:lumOff val="5000"/>
                  </a:schemeClr>
                </a:solidFill>
              </a:rPr>
              <a:t>Bewerben </a:t>
            </a:r>
            <a:r>
              <a:rPr lang="de-DE" sz="2800" dirty="0">
                <a:solidFill>
                  <a:schemeClr val="tx1">
                    <a:lumMod val="95000"/>
                    <a:lumOff val="5000"/>
                  </a:schemeClr>
                </a:solidFill>
              </a:rPr>
              <a:t>können sich Vereine, Schulen, Kindergärten, sowie Einzelpersonen und Privatgruppen (Nachbarn, Freunde) aus Radolfzell und seinen Ortsteilen. </a:t>
            </a:r>
          </a:p>
          <a:p>
            <a:pPr marL="0" indent="0">
              <a:buNone/>
            </a:pPr>
            <a:endParaRPr lang="de-DE" sz="2800" dirty="0">
              <a:solidFill>
                <a:schemeClr val="tx1">
                  <a:lumMod val="95000"/>
                  <a:lumOff val="5000"/>
                </a:schemeClr>
              </a:solidFill>
            </a:endParaRPr>
          </a:p>
        </p:txBody>
      </p:sp>
    </p:spTree>
    <p:extLst>
      <p:ext uri="{BB962C8B-B14F-4D97-AF65-F5344CB8AC3E}">
        <p14:creationId xmlns:p14="http://schemas.microsoft.com/office/powerpoint/2010/main" val="324990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5DD5AEE-5A24-00AC-F1A0-7B30D300D2DE}"/>
              </a:ext>
            </a:extLst>
          </p:cNvPr>
          <p:cNvSpPr/>
          <p:nvPr/>
        </p:nvSpPr>
        <p:spPr bwMode="auto">
          <a:xfrm>
            <a:off x="0" y="692696"/>
            <a:ext cx="5735960" cy="576064"/>
          </a:xfrm>
          <a:prstGeom prst="rect">
            <a:avLst/>
          </a:prstGeom>
          <a:gradFill flip="none" rotWithShape="1">
            <a:gsLst>
              <a:gs pos="0">
                <a:schemeClr val="bg1"/>
              </a:gs>
              <a:gs pos="100000">
                <a:srgbClr val="B3DEFF"/>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0065BD"/>
              </a:solidFill>
              <a:effectLst/>
              <a:latin typeface="Arial" charset="0"/>
              <a:ea typeface="ＭＳ Ｐゴシック" pitchFamily="-128" charset="-128"/>
            </a:endParaRPr>
          </a:p>
        </p:txBody>
      </p:sp>
      <p:sp>
        <p:nvSpPr>
          <p:cNvPr id="4103" name="Textfeld 13"/>
          <p:cNvSpPr txBox="1">
            <a:spLocks noChangeArrowheads="1"/>
          </p:cNvSpPr>
          <p:nvPr/>
        </p:nvSpPr>
        <p:spPr bwMode="auto">
          <a:xfrm>
            <a:off x="302546" y="235219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Gemeinschaft</a:t>
            </a:r>
          </a:p>
        </p:txBody>
      </p:sp>
      <p:sp>
        <p:nvSpPr>
          <p:cNvPr id="2" name="Textfeld 1"/>
          <p:cNvSpPr txBox="1"/>
          <p:nvPr/>
        </p:nvSpPr>
        <p:spPr>
          <a:xfrm>
            <a:off x="8165834" y="1826728"/>
            <a:ext cx="3168352" cy="523220"/>
          </a:xfrm>
          <a:prstGeom prst="rect">
            <a:avLst/>
          </a:prstGeom>
          <a:noFill/>
        </p:spPr>
        <p:txBody>
          <a:bodyPr wrap="square" rtlCol="0">
            <a:spAutoFit/>
          </a:bodyPr>
          <a:lstStyle/>
          <a:p>
            <a:pPr algn="ctr"/>
            <a:r>
              <a:rPr lang="de-DE" sz="2800" dirty="0">
                <a:solidFill>
                  <a:schemeClr val="bg1"/>
                </a:solidFill>
                <a:latin typeface="Arial" panose="020B0604020202020204" pitchFamily="34" charset="0"/>
                <a:ea typeface="ＭＳ Ｐゴシック" panose="020B0600070205080204" pitchFamily="34" charset="-128"/>
              </a:rPr>
              <a:t>Genuss</a:t>
            </a:r>
          </a:p>
        </p:txBody>
      </p:sp>
      <p:sp>
        <p:nvSpPr>
          <p:cNvPr id="14" name="Textfeld 13"/>
          <p:cNvSpPr txBox="1"/>
          <p:nvPr/>
        </p:nvSpPr>
        <p:spPr>
          <a:xfrm>
            <a:off x="6906045" y="4786118"/>
            <a:ext cx="1944216"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Etwas über das Jubiläumsjahr hinaus schaffen </a:t>
            </a:r>
          </a:p>
        </p:txBody>
      </p:sp>
      <p:sp>
        <p:nvSpPr>
          <p:cNvPr id="3" name="Textfeld 2"/>
          <p:cNvSpPr txBox="1"/>
          <p:nvPr/>
        </p:nvSpPr>
        <p:spPr>
          <a:xfrm>
            <a:off x="4778575" y="2936972"/>
            <a:ext cx="1914772" cy="834094"/>
          </a:xfrm>
          <a:prstGeom prst="rect">
            <a:avLst/>
          </a:prstGeom>
          <a:noFill/>
        </p:spPr>
        <p:txBody>
          <a:bodyPr wrap="square" rtlCol="0">
            <a:spAutoFit/>
          </a:bodyPr>
          <a:lstStyle/>
          <a:p>
            <a:pPr algn="ctr"/>
            <a:r>
              <a:rPr lang="de-DE" dirty="0">
                <a:solidFill>
                  <a:schemeClr val="bg1"/>
                </a:solidFill>
                <a:latin typeface="Arial" panose="020B0604020202020204" pitchFamily="34" charset="0"/>
                <a:ea typeface="ＭＳ Ｐゴシック" panose="020B0600070205080204" pitchFamily="34" charset="-128"/>
              </a:rPr>
              <a:t>Gemeinsam feiern </a:t>
            </a:r>
          </a:p>
        </p:txBody>
      </p:sp>
      <p:sp>
        <p:nvSpPr>
          <p:cNvPr id="4" name="Textfeld 3"/>
          <p:cNvSpPr txBox="1"/>
          <p:nvPr/>
        </p:nvSpPr>
        <p:spPr>
          <a:xfrm>
            <a:off x="2767831" y="4786118"/>
            <a:ext cx="1718292" cy="830997"/>
          </a:xfrm>
          <a:prstGeom prst="rect">
            <a:avLst/>
          </a:prstGeom>
          <a:noFill/>
        </p:spPr>
        <p:txBody>
          <a:bodyPr wrap="square" rtlCol="0">
            <a:spAutoFit/>
          </a:bodyPr>
          <a:lstStyle/>
          <a:p>
            <a:pPr algn="ctr"/>
            <a:r>
              <a:rPr lang="de-DE" sz="1600" dirty="0">
                <a:solidFill>
                  <a:schemeClr val="bg1"/>
                </a:solidFill>
                <a:latin typeface="Arial" panose="020B0604020202020204" pitchFamily="34" charset="0"/>
                <a:ea typeface="ＭＳ Ｐゴシック" panose="020B0600070205080204" pitchFamily="34" charset="-128"/>
              </a:rPr>
              <a:t>Abwechslungs-</a:t>
            </a:r>
            <a:br>
              <a:rPr lang="de-DE" sz="1600" dirty="0">
                <a:solidFill>
                  <a:schemeClr val="bg1"/>
                </a:solidFill>
                <a:latin typeface="Arial" panose="020B0604020202020204" pitchFamily="34" charset="0"/>
                <a:ea typeface="ＭＳ Ｐゴシック" panose="020B0600070205080204" pitchFamily="34" charset="-128"/>
              </a:rPr>
            </a:br>
            <a:r>
              <a:rPr lang="de-DE" sz="1600" dirty="0">
                <a:solidFill>
                  <a:schemeClr val="bg1"/>
                </a:solidFill>
                <a:latin typeface="Arial" panose="020B0604020202020204" pitchFamily="34" charset="0"/>
                <a:ea typeface="ＭＳ Ｐゴシック" panose="020B0600070205080204" pitchFamily="34" charset="-128"/>
              </a:rPr>
              <a:t>reiches Programm</a:t>
            </a:r>
          </a:p>
        </p:txBody>
      </p:sp>
      <p:sp>
        <p:nvSpPr>
          <p:cNvPr id="19" name="Textfeld 13"/>
          <p:cNvSpPr txBox="1">
            <a:spLocks noChangeArrowheads="1"/>
          </p:cNvSpPr>
          <p:nvPr/>
        </p:nvSpPr>
        <p:spPr bwMode="auto">
          <a:xfrm>
            <a:off x="6644773" y="4684443"/>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Bürgerprojekte</a:t>
            </a:r>
          </a:p>
        </p:txBody>
      </p:sp>
      <p:sp>
        <p:nvSpPr>
          <p:cNvPr id="20" name="Textfeld 13"/>
          <p:cNvSpPr txBox="1">
            <a:spLocks noChangeArrowheads="1"/>
          </p:cNvSpPr>
          <p:nvPr/>
        </p:nvSpPr>
        <p:spPr bwMode="auto">
          <a:xfrm>
            <a:off x="2360127" y="478907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Offener Tisch</a:t>
            </a:r>
          </a:p>
        </p:txBody>
      </p:sp>
      <p:sp>
        <p:nvSpPr>
          <p:cNvPr id="21" name="Textfeld 13"/>
          <p:cNvSpPr txBox="1">
            <a:spLocks noChangeArrowheads="1"/>
          </p:cNvSpPr>
          <p:nvPr/>
        </p:nvSpPr>
        <p:spPr bwMode="auto">
          <a:xfrm>
            <a:off x="8889187" y="2276167"/>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Genuss</a:t>
            </a:r>
          </a:p>
        </p:txBody>
      </p:sp>
      <p:sp>
        <p:nvSpPr>
          <p:cNvPr id="22" name="Textfeld 13"/>
          <p:cNvSpPr txBox="1">
            <a:spLocks noChangeArrowheads="1"/>
          </p:cNvSpPr>
          <p:nvPr/>
        </p:nvSpPr>
        <p:spPr bwMode="auto">
          <a:xfrm>
            <a:off x="4349590" y="2349948"/>
            <a:ext cx="2877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3200" dirty="0">
                <a:solidFill>
                  <a:schemeClr val="bg1"/>
                </a:solidFill>
              </a:rPr>
              <a:t>Geschichte</a:t>
            </a:r>
          </a:p>
        </p:txBody>
      </p:sp>
      <p:sp>
        <p:nvSpPr>
          <p:cNvPr id="15" name="Titel 1">
            <a:extLst>
              <a:ext uri="{FF2B5EF4-FFF2-40B4-BE49-F238E27FC236}">
                <a16:creationId xmlns:a16="http://schemas.microsoft.com/office/drawing/2014/main" id="{ED36F35F-D53B-77F0-0D17-77C8BBA0436F}"/>
              </a:ext>
            </a:extLst>
          </p:cNvPr>
          <p:cNvSpPr txBox="1">
            <a:spLocks/>
          </p:cNvSpPr>
          <p:nvPr/>
        </p:nvSpPr>
        <p:spPr bwMode="auto">
          <a:xfrm>
            <a:off x="191344" y="764703"/>
            <a:ext cx="6984776" cy="34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pPr algn="l"/>
            <a:r>
              <a:rPr lang="de-DE" altLang="de-DE" sz="2200" b="1" dirty="0">
                <a:solidFill>
                  <a:srgbClr val="0065BD"/>
                </a:solidFill>
                <a:latin typeface="Arial" charset="0"/>
                <a:ea typeface="ＭＳ Ｐゴシック" pitchFamily="-128" charset="-128"/>
                <a:cs typeface="+mn-cs"/>
              </a:rPr>
              <a:t>Wie fördert die Stadt Radolfzell Bürgerprojekte?  </a:t>
            </a:r>
            <a:endParaRPr lang="de-DE" altLang="de-DE" sz="2200" b="1" kern="1200" dirty="0">
              <a:solidFill>
                <a:srgbClr val="0065BD"/>
              </a:solidFill>
              <a:latin typeface="Arial" charset="0"/>
              <a:ea typeface="ＭＳ Ｐゴシック" pitchFamily="-128" charset="-128"/>
              <a:cs typeface="+mn-cs"/>
            </a:endParaRPr>
          </a:p>
        </p:txBody>
      </p:sp>
      <p:sp>
        <p:nvSpPr>
          <p:cNvPr id="16" name="Inhaltsplatzhalter 2"/>
          <p:cNvSpPr>
            <a:spLocks noGrp="1"/>
          </p:cNvSpPr>
          <p:nvPr>
            <p:ph idx="1"/>
          </p:nvPr>
        </p:nvSpPr>
        <p:spPr>
          <a:xfrm>
            <a:off x="407368" y="1628800"/>
            <a:ext cx="10926818" cy="4063306"/>
          </a:xfrm>
        </p:spPr>
        <p:txBody>
          <a:bodyPr/>
          <a:lstStyle/>
          <a:p>
            <a:pPr marL="0" indent="0">
              <a:buNone/>
            </a:pPr>
            <a:r>
              <a:rPr lang="de-DE" sz="2800" dirty="0">
                <a:solidFill>
                  <a:schemeClr val="tx1">
                    <a:lumMod val="95000"/>
                    <a:lumOff val="5000"/>
                  </a:schemeClr>
                </a:solidFill>
              </a:rPr>
              <a:t>Die Förderung beträgt max. 10.000 € pro Kooperationspartner. </a:t>
            </a:r>
            <a:r>
              <a:rPr lang="de-DE" sz="2800" dirty="0" smtClean="0">
                <a:solidFill>
                  <a:schemeClr val="tx1">
                    <a:lumMod val="95000"/>
                    <a:lumOff val="5000"/>
                  </a:schemeClr>
                </a:solidFill>
              </a:rPr>
              <a:t>In </a:t>
            </a:r>
            <a:r>
              <a:rPr lang="de-DE" sz="2800" dirty="0">
                <a:solidFill>
                  <a:schemeClr val="tx1">
                    <a:lumMod val="95000"/>
                    <a:lumOff val="5000"/>
                  </a:schemeClr>
                </a:solidFill>
              </a:rPr>
              <a:t>Ausnahmefällen ist auf Antrag ein höherer Beitrag möglich. </a:t>
            </a:r>
          </a:p>
          <a:p>
            <a:pPr marL="0" indent="0">
              <a:buNone/>
            </a:pPr>
            <a:endParaRPr lang="de-DE" sz="2800" dirty="0">
              <a:solidFill>
                <a:schemeClr val="tx1">
                  <a:lumMod val="95000"/>
                  <a:lumOff val="5000"/>
                </a:schemeClr>
              </a:solidFill>
            </a:endParaRPr>
          </a:p>
          <a:p>
            <a:pPr marL="0" indent="0">
              <a:buNone/>
            </a:pPr>
            <a:r>
              <a:rPr lang="de-DE" sz="2800" dirty="0">
                <a:solidFill>
                  <a:schemeClr val="tx1">
                    <a:lumMod val="95000"/>
                    <a:lumOff val="5000"/>
                  </a:schemeClr>
                </a:solidFill>
              </a:rPr>
              <a:t>Zur Bewerbung des Projektes unterstützt die Stadt Radolfzell den Antragsteller bei der Veröffentlichung des Projektes in den Medien und die Aufnahme in das Gesamtprogramm des Stadtjubiläums. </a:t>
            </a:r>
          </a:p>
        </p:txBody>
      </p:sp>
    </p:spTree>
    <p:extLst>
      <p:ext uri="{BB962C8B-B14F-4D97-AF65-F5344CB8AC3E}">
        <p14:creationId xmlns:p14="http://schemas.microsoft.com/office/powerpoint/2010/main" val="3175826673"/>
      </p:ext>
    </p:extLst>
  </p:cSld>
  <p:clrMapOvr>
    <a:masterClrMapping/>
  </p:clrMapOvr>
</p:sld>
</file>

<file path=ppt/theme/theme1.xml><?xml version="1.0" encoding="utf-8"?>
<a:theme xmlns:a="http://schemas.openxmlformats.org/drawingml/2006/main" name="Präsentation_R'zell">
  <a:themeElements>
    <a:clrScheme name="Präsentation_R'ze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R'zell">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Präsentation_R'ze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R'ze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R'ze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R'ze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R'ze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R'ze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R'zel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R'ze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R'ze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R'ze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R'ze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R'ze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D:\Lokale Userdateien\Vorlagen_Büroorga\Präsentation_R'zell.pot</Template>
  <TotalTime>0</TotalTime>
  <Words>1056</Words>
  <Application>Microsoft Office PowerPoint</Application>
  <PresentationFormat>Breitbild</PresentationFormat>
  <Paragraphs>258</Paragraphs>
  <Slides>23</Slides>
  <Notes>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29" baseType="lpstr">
      <vt:lpstr>ＭＳ Ｐゴシック</vt:lpstr>
      <vt:lpstr>Arial</vt:lpstr>
      <vt:lpstr>Gill Sans MT</vt:lpstr>
      <vt:lpstr>Verdana</vt:lpstr>
      <vt:lpstr>Präsentation_R'zell</vt:lpstr>
      <vt:lpstr>Acrobat Document</vt:lpstr>
      <vt:lpstr>PowerPoint-Präsentation</vt:lpstr>
      <vt:lpstr>PowerPoint-Präsentation</vt:lpstr>
      <vt:lpstr>Ziele für Radolfzell</vt:lpstr>
      <vt:lpstr>PowerPoint-Präsentation</vt:lpstr>
      <vt:lpstr>Veranstaltungsbereiche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Stadt Radolfzell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EhnissBarbara</dc:creator>
  <cp:lastModifiedBy>Berl Jacqueline</cp:lastModifiedBy>
  <cp:revision>145</cp:revision>
  <cp:lastPrinted>2024-05-02T08:50:44Z</cp:lastPrinted>
  <dcterms:created xsi:type="dcterms:W3CDTF">2008-03-03T08:00:52Z</dcterms:created>
  <dcterms:modified xsi:type="dcterms:W3CDTF">2024-11-06T08:42:29Z</dcterms:modified>
</cp:coreProperties>
</file>